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91" r:id="rId3"/>
    <p:sldId id="282" r:id="rId4"/>
    <p:sldId id="283" r:id="rId5"/>
    <p:sldId id="284" r:id="rId6"/>
    <p:sldId id="285" r:id="rId7"/>
    <p:sldId id="290" r:id="rId8"/>
    <p:sldId id="286" r:id="rId9"/>
    <p:sldId id="287" r:id="rId10"/>
    <p:sldId id="288" r:id="rId11"/>
    <p:sldId id="272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4E21-C820-4A33-A322-95AB35580AA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87564-5FBE-41B3-9970-3BB81AD0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87564-5FBE-41B3-9970-3BB81AD00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6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87564-5FBE-41B3-9970-3BB81AD00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87564-5FBE-41B3-9970-3BB81AD006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3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62D2-E02C-499C-AE4F-F29B2BB59E9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8733-1323-44E7-B685-B42C362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451"/>
            <a:ext cx="12192000" cy="4241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3" y="87456"/>
            <a:ext cx="864096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949" y="6083826"/>
            <a:ext cx="3858535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"/>
              </a:spcAft>
            </a:pPr>
            <a:r>
              <a:rPr lang="ru-RU" sz="1200" b="1" dirty="0">
                <a:solidFill>
                  <a:schemeClr val="bg1"/>
                </a:solidFill>
                <a:latin typeface="Museo Sans Cyrl 900" pitchFamily="50" charset="-52"/>
              </a:rPr>
              <a:t>Ханты-Мансийский автономный округ – Югра</a:t>
            </a:r>
          </a:p>
          <a:p>
            <a:pPr algn="ctr">
              <a:spcAft>
                <a:spcPts val="90"/>
              </a:spcAft>
            </a:pPr>
            <a:endParaRPr lang="ru-RU" sz="1200" b="1" dirty="0">
              <a:solidFill>
                <a:schemeClr val="bg1"/>
              </a:solidFill>
              <a:latin typeface="Museo Sans Cyrl 900" pitchFamily="50" charset="-52"/>
            </a:endParaRPr>
          </a:p>
          <a:p>
            <a:pPr algn="ctr">
              <a:spcAft>
                <a:spcPts val="9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Museo Sans Cyrl 900" pitchFamily="50" charset="-52"/>
              </a:rPr>
              <a:t>Советский </a:t>
            </a:r>
            <a:r>
              <a:rPr lang="ru-RU" sz="1200" b="1" dirty="0" smtClean="0">
                <a:solidFill>
                  <a:schemeClr val="bg1"/>
                </a:solidFill>
                <a:latin typeface="Museo Sans Cyrl 900" pitchFamily="50" charset="-52"/>
              </a:rPr>
              <a:t>район,г.п.Пионерский,2022</a:t>
            </a:r>
            <a:endParaRPr lang="ru-RU" sz="1200" b="1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50" y="1780851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Комплексная социальная психолого-педагогическая технология активных преобразований «Пере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агрузка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Особенности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 уникальность</a:t>
            </a:r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015" y="87456"/>
            <a:ext cx="913250" cy="9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0670" y="2145323"/>
            <a:ext cx="12217856" cy="4712677"/>
            <a:chOff x="-20670" y="2145323"/>
            <a:chExt cx="12217856" cy="471267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683010" y="1228912"/>
            <a:ext cx="32543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85%</a:t>
            </a:r>
            <a:r>
              <a:rPr lang="ru-RU" sz="1400" dirty="0">
                <a:solidFill>
                  <a:srgbClr val="002060"/>
                </a:solidFill>
              </a:rPr>
              <a:t> повышение психолого-педагогической, правовой  компетентности родителей(законных представителей)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 90</a:t>
            </a:r>
            <a:r>
              <a:rPr lang="en-US" sz="1400" b="1" dirty="0">
                <a:solidFill>
                  <a:srgbClr val="002060"/>
                </a:solidFill>
              </a:rPr>
              <a:t>%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гармонизация детско-родительских отношений,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укрепление внутрисемейных связей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0584" y="3270554"/>
            <a:ext cx="39211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</a:rPr>
              <a:t>80</a:t>
            </a:r>
            <a:r>
              <a:rPr lang="ru-RU" sz="1400" b="1" dirty="0">
                <a:solidFill>
                  <a:srgbClr val="002060"/>
                </a:solidFill>
              </a:rPr>
              <a:t>% несовершеннолетних </a:t>
            </a:r>
            <a:r>
              <a:rPr lang="ru-RU" sz="1400" dirty="0">
                <a:solidFill>
                  <a:srgbClr val="002060"/>
                </a:solidFill>
              </a:rPr>
              <a:t>- сформированы личностная и социальная компетентности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90%несовершеннолетних</a:t>
            </a:r>
            <a:r>
              <a:rPr lang="ru-RU" sz="1400" dirty="0">
                <a:solidFill>
                  <a:srgbClr val="002060"/>
                </a:solidFill>
              </a:rPr>
              <a:t> - сформировано умение видеть свои положительные и отрицательные стороны, проводить анализ поступков и действий, соотносить причинно-следственные связи при планировании действия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85% несовершеннолетних </a:t>
            </a:r>
            <a:r>
              <a:rPr lang="ru-RU" sz="1400" dirty="0">
                <a:solidFill>
                  <a:srgbClr val="002060"/>
                </a:solidFill>
              </a:rPr>
              <a:t>- повышение правовой грамотности, ответственности</a:t>
            </a:r>
            <a:endParaRPr lang="en-US" sz="14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70C0"/>
              </a:solidFill>
            </a:endParaRPr>
          </a:p>
          <a:p>
            <a:pPr algn="ctr"/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14" y="3734216"/>
            <a:ext cx="2423876" cy="237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70" y="1175047"/>
            <a:ext cx="2101023" cy="173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714678" y="111597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ЭФФЕКТИВНОСТЬ РЕАЛИЗАЦИИ ПРАКТИКИ</a:t>
            </a:r>
            <a:endParaRPr lang="ru-RU" sz="17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</p:txBody>
      </p:sp>
    </p:spTree>
    <p:extLst>
      <p:ext uri="{BB962C8B-B14F-4D97-AF65-F5344CB8AC3E}">
        <p14:creationId xmlns:p14="http://schemas.microsoft.com/office/powerpoint/2010/main" val="40659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Biss.ey\Desktop\Валера\2022\Вместе ради детей\Вместе ради детей дизайн презентации и фоны\3 фон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29" y="-10798"/>
            <a:ext cx="3205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059" y="1795301"/>
            <a:ext cx="8509408" cy="6273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useo"/>
                <a:ea typeface="Times New Roman" panose="02020603050405020304" pitchFamily="18" charset="0"/>
              </a:rPr>
              <a:t>СПАСИБО ЗА ВНИМАНИЕ!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059" y="2775720"/>
            <a:ext cx="7173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Бюджетное учреждение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«Советский районный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социально-реабилитационный центр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для несовершеннолетних»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Тел. /факс: +7 (34675) 7-89-59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E-mail: srcn@admhmao.ru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Официальный сайт: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совцентр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рф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Дистанционная приёмная: dtp@srcnb.ru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Тел: +79527109950</a:t>
            </a:r>
          </a:p>
          <a:p>
            <a:endParaRPr lang="pt-BR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9569" y="46177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08" y="1805156"/>
            <a:ext cx="1454300" cy="1454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3" y="4114800"/>
            <a:ext cx="2088537" cy="20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2002692"/>
            <a:ext cx="12192000" cy="4899269"/>
            <a:chOff x="-20670" y="2145323"/>
            <a:chExt cx="12217856" cy="47126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275364" y="1539902"/>
            <a:ext cx="284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Соответствуют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запросу современного развития общества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1919" y="4824104"/>
            <a:ext cx="2782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эффективные меры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системе профилактических, коррекционных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мероприятий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4960" y="2701256"/>
            <a:ext cx="2515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Интересные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для подростка, удовлетворяя основные потребности физиологического и психологического развития с учетом индивидуальных и возрастных особенностей личности несовершеннолетнего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1802386" y="233113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АКТУАЛЬНОСТЬ И ЗНАЧИМОСТЬ ПРАКТИКИ</a:t>
            </a:r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3" y="1318515"/>
            <a:ext cx="851832" cy="8518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59" y="2570326"/>
            <a:ext cx="894003" cy="89400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1" y="4108553"/>
            <a:ext cx="811241" cy="811241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7060223" y="1417654"/>
            <a:ext cx="484638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useo"/>
              </a:rPr>
              <a:t>Эффективные формы, методы социально-психологической, социально-педагогической коррекции для несовершеннолетних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78" y="4447830"/>
            <a:ext cx="2235003" cy="223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95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866237" y="1367072"/>
            <a:ext cx="2780083" cy="523220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452261" y="1367073"/>
            <a:ext cx="4719715" cy="523220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40088" y="1357402"/>
            <a:ext cx="423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Управления социальной защиты населения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муниципальных образований Югры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41136" y="1319558"/>
            <a:ext cx="2673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Комиссии по делам несовершеннолетних и защите их прав муниципальных образований Югры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440435" y="2085523"/>
            <a:ext cx="2374989" cy="61512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987442" y="2085525"/>
            <a:ext cx="2162122" cy="82233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2261" y="2074734"/>
            <a:ext cx="2490991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Учреждения социального обслуживания населения муниципальных образований Югры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9713" y="2093307"/>
            <a:ext cx="215985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Управление социальной защиты населения по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г.Югорску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и Советскому району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7878753" y="2080713"/>
            <a:ext cx="2745888" cy="715610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033416" y="2050099"/>
            <a:ext cx="268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Формирование банка данных наставников по месту жительства несовершеннолетнего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(технология Наставничество)</a:t>
            </a: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452261" y="3002535"/>
            <a:ext cx="2478157" cy="1487984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86976" y="3009296"/>
            <a:ext cx="2162587" cy="615636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1452262" y="5483360"/>
            <a:ext cx="3480974" cy="355043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3088714" y="4700989"/>
            <a:ext cx="1844521" cy="46166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88606" y="3043726"/>
            <a:ext cx="2449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Мотивационное интервью (несовершеннолетние, родители (законные представители). 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Сбор пакета документов. Реализация мероприятий плана работы с родителями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(законными представителями)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85827" y="3002537"/>
            <a:ext cx="180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БУ «Советский районный центр для несовершеннолетних»</a:t>
            </a: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7878753" y="2891845"/>
            <a:ext cx="2767565" cy="826248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94860" y="3005397"/>
            <a:ext cx="2826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START-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проекты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Школа ответственного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родительства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Школа наставничества</a:t>
            </a:r>
          </a:p>
          <a:p>
            <a:pPr algn="ctr"/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995291" y="4691902"/>
            <a:ext cx="2084503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Родители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(законные представители)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26225" y="5511691"/>
            <a:ext cx="363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Социально – интегрированная поддержка</a:t>
            </a: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5430412" y="3862125"/>
            <a:ext cx="5215906" cy="355001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ru-RU" altLang="ru-RU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Несовершеннолетние в возрасте 12-17 лет</a:t>
            </a: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5430412" y="4751597"/>
            <a:ext cx="5237587" cy="287008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Социально-реабилитационный консилиум</a:t>
            </a:r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1452262" y="5987643"/>
            <a:ext cx="9215738" cy="338674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Маршрут индивидуального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постреабилитационного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сопровождения  </a:t>
            </a:r>
          </a:p>
        </p:txBody>
      </p:sp>
      <p:sp>
        <p:nvSpPr>
          <p:cNvPr id="48" name="AutoShape 19"/>
          <p:cNvSpPr>
            <a:spLocks noChangeArrowheads="1"/>
          </p:cNvSpPr>
          <p:nvPr/>
        </p:nvSpPr>
        <p:spPr bwMode="auto">
          <a:xfrm rot="5400000">
            <a:off x="6752286" y="912032"/>
            <a:ext cx="334523" cy="1406770"/>
          </a:xfrm>
          <a:prstGeom prst="upDownArrow">
            <a:avLst>
              <a:gd name="adj1" fmla="val 50000"/>
              <a:gd name="adj2" fmla="val 64396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3205820" y="1878852"/>
            <a:ext cx="245560" cy="25725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0" name="AutoShape 11"/>
          <p:cNvSpPr>
            <a:spLocks noChangeArrowheads="1"/>
          </p:cNvSpPr>
          <p:nvPr/>
        </p:nvSpPr>
        <p:spPr bwMode="auto">
          <a:xfrm>
            <a:off x="4651164" y="1886419"/>
            <a:ext cx="245560" cy="25725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2587813" y="2888586"/>
            <a:ext cx="195890" cy="156979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4955911" y="2882608"/>
            <a:ext cx="195890" cy="104136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9146529" y="1858826"/>
            <a:ext cx="245560" cy="25725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0" name="AutoShape 11"/>
          <p:cNvSpPr>
            <a:spLocks noChangeArrowheads="1"/>
          </p:cNvSpPr>
          <p:nvPr/>
        </p:nvSpPr>
        <p:spPr bwMode="auto">
          <a:xfrm>
            <a:off x="5690611" y="3638566"/>
            <a:ext cx="248462" cy="209256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3829033" y="5153688"/>
            <a:ext cx="256829" cy="323793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2" name="AutoShape 11"/>
          <p:cNvSpPr>
            <a:spLocks noChangeArrowheads="1"/>
          </p:cNvSpPr>
          <p:nvPr/>
        </p:nvSpPr>
        <p:spPr bwMode="auto">
          <a:xfrm>
            <a:off x="2190676" y="4519663"/>
            <a:ext cx="308651" cy="886913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11"/>
          <p:cNvSpPr>
            <a:spLocks noChangeArrowheads="1"/>
          </p:cNvSpPr>
          <p:nvPr/>
        </p:nvSpPr>
        <p:spPr bwMode="auto">
          <a:xfrm rot="16200000">
            <a:off x="6901227" y="2537380"/>
            <a:ext cx="346799" cy="155953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4027798" y="3648230"/>
            <a:ext cx="258029" cy="1026293"/>
          </a:xfrm>
          <a:prstGeom prst="upDownArrow">
            <a:avLst>
              <a:gd name="adj1" fmla="val 50000"/>
              <a:gd name="adj2" fmla="val 64396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7" name="AutoShape 19"/>
          <p:cNvSpPr>
            <a:spLocks noChangeArrowheads="1"/>
          </p:cNvSpPr>
          <p:nvPr/>
        </p:nvSpPr>
        <p:spPr bwMode="auto">
          <a:xfrm rot="3287023">
            <a:off x="4807595" y="3794054"/>
            <a:ext cx="258029" cy="1102910"/>
          </a:xfrm>
          <a:prstGeom prst="upDownArrow">
            <a:avLst>
              <a:gd name="adj1" fmla="val 50000"/>
              <a:gd name="adj2" fmla="val 64396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5" name="AutoShape 19"/>
          <p:cNvSpPr>
            <a:spLocks noChangeArrowheads="1"/>
          </p:cNvSpPr>
          <p:nvPr/>
        </p:nvSpPr>
        <p:spPr bwMode="auto">
          <a:xfrm rot="3327688">
            <a:off x="6829617" y="1508821"/>
            <a:ext cx="334523" cy="1910891"/>
          </a:xfrm>
          <a:prstGeom prst="upDownArrow">
            <a:avLst>
              <a:gd name="adj1" fmla="val 50000"/>
              <a:gd name="adj2" fmla="val 64396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430413" y="4343311"/>
            <a:ext cx="5215908" cy="303307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Курс интенсивного погружения. Вводная диагностика</a:t>
            </a: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5429199" y="5143586"/>
            <a:ext cx="5239869" cy="333896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1 уровень: Мотивационный - курс интенсивного погружения  «Я - Хочу…?» </a:t>
            </a:r>
          </a:p>
        </p:txBody>
      </p:sp>
      <p:sp>
        <p:nvSpPr>
          <p:cNvPr id="58" name="Блок-схема: процесс 57"/>
          <p:cNvSpPr/>
          <p:nvPr/>
        </p:nvSpPr>
        <p:spPr>
          <a:xfrm>
            <a:off x="5429199" y="5582244"/>
            <a:ext cx="5239871" cy="307607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2 уровень: курс интенсивного погружения «Я – Могу!»</a:t>
            </a:r>
          </a:p>
        </p:txBody>
      </p:sp>
      <p:sp>
        <p:nvSpPr>
          <p:cNvPr id="71" name="AutoShape 11"/>
          <p:cNvSpPr>
            <a:spLocks noChangeArrowheads="1"/>
          </p:cNvSpPr>
          <p:nvPr/>
        </p:nvSpPr>
        <p:spPr bwMode="auto">
          <a:xfrm>
            <a:off x="8356891" y="5452139"/>
            <a:ext cx="153248" cy="15300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2" name="AutoShape 11"/>
          <p:cNvSpPr>
            <a:spLocks noChangeArrowheads="1"/>
          </p:cNvSpPr>
          <p:nvPr/>
        </p:nvSpPr>
        <p:spPr bwMode="auto">
          <a:xfrm>
            <a:off x="7766673" y="5046424"/>
            <a:ext cx="153248" cy="15300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3" name="AutoShape 11"/>
          <p:cNvSpPr>
            <a:spLocks noChangeArrowheads="1"/>
          </p:cNvSpPr>
          <p:nvPr/>
        </p:nvSpPr>
        <p:spPr bwMode="auto">
          <a:xfrm>
            <a:off x="7312878" y="4637716"/>
            <a:ext cx="153248" cy="15300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4" name="AutoShape 11"/>
          <p:cNvSpPr>
            <a:spLocks noChangeArrowheads="1"/>
          </p:cNvSpPr>
          <p:nvPr/>
        </p:nvSpPr>
        <p:spPr bwMode="auto">
          <a:xfrm>
            <a:off x="6631252" y="4188555"/>
            <a:ext cx="153248" cy="15300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5" name="AutoShape 11"/>
          <p:cNvSpPr>
            <a:spLocks noChangeArrowheads="1"/>
          </p:cNvSpPr>
          <p:nvPr/>
        </p:nvSpPr>
        <p:spPr bwMode="auto">
          <a:xfrm>
            <a:off x="9047871" y="5823506"/>
            <a:ext cx="153248" cy="15300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6" name="AutoShape 11"/>
          <p:cNvSpPr>
            <a:spLocks noChangeArrowheads="1"/>
          </p:cNvSpPr>
          <p:nvPr/>
        </p:nvSpPr>
        <p:spPr bwMode="auto">
          <a:xfrm>
            <a:off x="3840303" y="5780750"/>
            <a:ext cx="245560" cy="25725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7" name="Блок-схема: процесс 76"/>
          <p:cNvSpPr/>
          <p:nvPr/>
        </p:nvSpPr>
        <p:spPr>
          <a:xfrm>
            <a:off x="1440435" y="6427758"/>
            <a:ext cx="9227565" cy="338674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Субъекты системы профилактики безнадзорности и правонарушений по основному месту жительства несовершеннолетнего.  Технология «Наставничество»</a:t>
            </a:r>
          </a:p>
        </p:txBody>
      </p:sp>
      <p:sp>
        <p:nvSpPr>
          <p:cNvPr id="78" name="AutoShape 11"/>
          <p:cNvSpPr>
            <a:spLocks noChangeArrowheads="1"/>
          </p:cNvSpPr>
          <p:nvPr/>
        </p:nvSpPr>
        <p:spPr bwMode="auto">
          <a:xfrm>
            <a:off x="6355580" y="6327499"/>
            <a:ext cx="153248" cy="153002"/>
          </a:xfrm>
          <a:prstGeom prst="downArrow">
            <a:avLst>
              <a:gd name="adj1" fmla="val 50000"/>
              <a:gd name="adj2" fmla="val 38255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1640086" y="126112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ТЕХНОЛОГИЯ АКТИВНЫХ ПРЕОБРАЗОВАНИЙ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 «ПЕРЕГАГРУ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Z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КА»</a:t>
            </a:r>
          </a:p>
        </p:txBody>
      </p:sp>
    </p:spTree>
    <p:extLst>
      <p:ext uri="{BB962C8B-B14F-4D97-AF65-F5344CB8AC3E}">
        <p14:creationId xmlns:p14="http://schemas.microsoft.com/office/powerpoint/2010/main" val="17197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20670" y="2145323"/>
            <a:ext cx="12217856" cy="4712677"/>
            <a:chOff x="-20670" y="2145323"/>
            <a:chExt cx="12217856" cy="471267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8" y="1072720"/>
            <a:ext cx="2875160" cy="191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52" y="4597247"/>
            <a:ext cx="2620160" cy="19641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5" y="3303253"/>
            <a:ext cx="2338166" cy="200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95" y="2221586"/>
            <a:ext cx="2796299" cy="169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363" y="910510"/>
            <a:ext cx="2420814" cy="179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2895" y="4338436"/>
            <a:ext cx="2575986" cy="193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84" y="2815731"/>
            <a:ext cx="2564827" cy="191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01008" y="1983146"/>
            <a:ext cx="223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Технология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«Социальный форум-театр»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82" y="5610326"/>
            <a:ext cx="1916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Метод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Маскотерапия</a:t>
            </a:r>
            <a:r>
              <a:rPr lang="ru-RU" dirty="0">
                <a:solidFill>
                  <a:srgbClr val="002060"/>
                </a:solidFill>
              </a:rPr>
              <a:t>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33324"/>
            <a:ext cx="2304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Трансформационная </a:t>
            </a:r>
            <a:r>
              <a:rPr lang="ru-RU" dirty="0" err="1">
                <a:solidFill>
                  <a:srgbClr val="002060"/>
                </a:solidFill>
              </a:rPr>
              <a:t>квест</a:t>
            </a:r>
            <a:r>
              <a:rPr lang="ru-RU" dirty="0">
                <a:solidFill>
                  <a:srgbClr val="002060"/>
                </a:solidFill>
              </a:rPr>
              <a:t>-технология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«Шаг ВПЕРЕД.3</a:t>
            </a:r>
            <a:r>
              <a:rPr lang="en-US" dirty="0">
                <a:solidFill>
                  <a:srgbClr val="002060"/>
                </a:solidFill>
              </a:rPr>
              <a:t>D</a:t>
            </a:r>
            <a:r>
              <a:rPr lang="ru-RU" dirty="0">
                <a:solidFill>
                  <a:srgbClr val="002060"/>
                </a:solidFill>
              </a:rPr>
              <a:t>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6490" y="1069591"/>
            <a:ext cx="2045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Метод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</a:rPr>
              <a:t>«Диалоги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</a:rPr>
              <a:t>в темноте»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8473" y="1161842"/>
            <a:ext cx="3074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Технология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</a:rPr>
              <a:t>«Наставничество»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07992" y="6285763"/>
            <a:ext cx="144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БОС-терапия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52054" y="2719990"/>
            <a:ext cx="2667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</a:rPr>
              <a:t>Технология выстраивания позитивного образа будущего</a:t>
            </a:r>
          </a:p>
          <a:p>
            <a:pPr lvl="0" algn="ctr"/>
            <a:r>
              <a:rPr lang="ru-RU" sz="1600" dirty="0">
                <a:solidFill>
                  <a:srgbClr val="002060"/>
                </a:solidFill>
              </a:rPr>
              <a:t>«Дневник позитивных изменений и уникальных побед»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983411" y="69237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ТЕХНОЛОГИЯ АКТИВНЫХ ПРЕОБРАЗОВАНИЙ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 «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useo"/>
              </a:rPr>
              <a:t>ПЕРЕЗАГРУ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Z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КА». </a:t>
            </a:r>
          </a:p>
          <a:p>
            <a:pPr algn="l"/>
            <a:endParaRPr lang="ru-RU" sz="20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ПСИХОЛОГО-ПЕДАГОГИЧЕСКИЙ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36490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2145323"/>
            <a:ext cx="12217856" cy="4712677"/>
            <a:chOff x="-20670" y="2145323"/>
            <a:chExt cx="12217856" cy="471267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" y="4252196"/>
            <a:ext cx="1842445" cy="245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21" y="1634925"/>
            <a:ext cx="2059497" cy="205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458253" y="3550968"/>
            <a:ext cx="1970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useo"/>
              </a:rPr>
              <a:t>Сапожная мастерская</a:t>
            </a:r>
            <a:endParaRPr lang="en-US" sz="2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Museo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571" y="4258985"/>
            <a:ext cx="1890723" cy="252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491267" y="4228674"/>
            <a:ext cx="1910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useo"/>
              </a:rPr>
              <a:t>Столярная мастерская</a:t>
            </a:r>
            <a:endParaRPr lang="en-US" sz="2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Museo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4" y="1298055"/>
            <a:ext cx="1481515" cy="197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779398" y="2279868"/>
            <a:ext cx="232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Museo"/>
              </a:rPr>
              <a:t>Художественная мастерская</a:t>
            </a:r>
            <a:endParaRPr lang="en-US" sz="2000" b="1" dirty="0">
              <a:ln w="9525">
                <a:solidFill>
                  <a:prstClr val="black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Museo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02" y="4546563"/>
            <a:ext cx="2801798" cy="186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107677" y="5410774"/>
            <a:ext cx="1913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Museo"/>
              </a:rPr>
              <a:t>Гончарная мастерская</a:t>
            </a:r>
            <a:endParaRPr lang="en-US" sz="2000" b="1" dirty="0">
              <a:ln w="9525">
                <a:solidFill>
                  <a:prstClr val="black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Museo"/>
            </a:endParaRPr>
          </a:p>
        </p:txBody>
      </p:sp>
      <p:pic>
        <p:nvPicPr>
          <p:cNvPr id="31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34" y="2198551"/>
            <a:ext cx="2219902" cy="16584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" name="Прямоугольник 23"/>
          <p:cNvSpPr/>
          <p:nvPr/>
        </p:nvSpPr>
        <p:spPr>
          <a:xfrm>
            <a:off x="4446510" y="2617101"/>
            <a:ext cx="1629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Museo"/>
              </a:rPr>
              <a:t>Ткацкая мастерская</a:t>
            </a:r>
            <a:endParaRPr lang="en-US" sz="2000" b="1" dirty="0">
              <a:ln w="9525">
                <a:solidFill>
                  <a:prstClr val="black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Museo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797491" y="662603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ТЕХНОЛОГИЯ АКТИВНЫХ ПРЕОБРАЗОВАНИЙ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 «ПЕРЕГАГРУ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Z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КА». </a:t>
            </a:r>
            <a:endParaRPr lang="ru-RU" sz="1700" b="1" dirty="0" smtClean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Museo"/>
              </a:rPr>
              <a:t>ПРОФОРИЕНТАЦИОННЫЙ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МОДУЛЬ, ТРУДОВАЯ РЕАБИЛИТАЦИЯ</a:t>
            </a:r>
          </a:p>
          <a:p>
            <a:pPr algn="l"/>
            <a:endParaRPr lang="ru-RU" sz="17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МОДУЛЬНАЯ ИНТЕГРИРОВАННЯ КОМПЛЕКСНАЯ ПРОГРАММА ПО ТРУДОВОЙ РЕАБИЛИТАЦИИ НЕСОВЕРШЕННОЛЕТНИХ «ГОРОД МАСТЕРОВ»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63008" y="5284749"/>
            <a:ext cx="1913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Museo"/>
              </a:rPr>
              <a:t>Швейная мастерская</a:t>
            </a:r>
            <a:endParaRPr lang="en-US" sz="2000" b="1" dirty="0">
              <a:ln w="9525">
                <a:solidFill>
                  <a:prstClr val="black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Museo"/>
            </a:endParaRPr>
          </a:p>
        </p:txBody>
      </p:sp>
    </p:spTree>
    <p:extLst>
      <p:ext uri="{BB962C8B-B14F-4D97-AF65-F5344CB8AC3E}">
        <p14:creationId xmlns:p14="http://schemas.microsoft.com/office/powerpoint/2010/main" val="37823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0670" y="2145323"/>
            <a:ext cx="12217856" cy="4712677"/>
            <a:chOff x="-20670" y="2145323"/>
            <a:chExt cx="12217856" cy="471267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720969" y="2163503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643" y="2310061"/>
            <a:ext cx="413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Траектория самостоятельности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Технология «Тренировочная квартира»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7869" y="1622992"/>
            <a:ext cx="4874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Гарденотерапия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уход за комнатными растениями, работа на приусадебном участке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2800" y="2591991"/>
            <a:ext cx="4874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Хозяйственно-бытовой труд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8" y="3139946"/>
            <a:ext cx="2692145" cy="312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40" y="2727232"/>
            <a:ext cx="2110734" cy="375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60" y="3139946"/>
            <a:ext cx="2849000" cy="319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97491" y="662603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ТЕХНОЛОГИЯ АКТИВНЫХ ПРЕОБРАЗОВАНИЙ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 «ПЕРЕГАГРУ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Z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КА». </a:t>
            </a:r>
          </a:p>
          <a:p>
            <a:pPr algn="l"/>
            <a:endParaRPr lang="ru-RU" sz="17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МОДУЛЬ ФОРМИРОВАНИЯ СОЦИАЛЬНЫХ КОМПЕТЕНЦИЙ</a:t>
            </a:r>
          </a:p>
          <a:p>
            <a:pPr algn="l"/>
            <a:endParaRPr lang="ru-RU" sz="17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</p:txBody>
      </p:sp>
    </p:spTree>
    <p:extLst>
      <p:ext uri="{BB962C8B-B14F-4D97-AF65-F5344CB8AC3E}">
        <p14:creationId xmlns:p14="http://schemas.microsoft.com/office/powerpoint/2010/main" val="14374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20670" y="2145323"/>
            <a:ext cx="12217856" cy="4712677"/>
            <a:chOff x="-20670" y="2145323"/>
            <a:chExt cx="12217856" cy="471267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86382" y="709265"/>
            <a:ext cx="275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Пираты карибского моря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6405" y="3330372"/>
            <a:ext cx="2520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Лаборатория </a:t>
            </a:r>
            <a:r>
              <a:rPr lang="ru-RU" b="1" dirty="0" err="1" smtClean="0">
                <a:solidFill>
                  <a:srgbClr val="002060"/>
                </a:solidFill>
              </a:rPr>
              <a:t>Знайкина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983411" y="69237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ТЕХНОЛОГИЯ АКТИВНЫХ ПРЕОБРАЗОВАНИЙ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 «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useo"/>
              </a:rPr>
              <a:t>ПЕРЕЗАГРУ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Z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КА». </a:t>
            </a:r>
          </a:p>
          <a:p>
            <a:pPr algn="l"/>
            <a:r>
              <a:rPr lang="ru-RU" sz="3000" b="1" dirty="0" err="1" smtClean="0">
                <a:solidFill>
                  <a:schemeClr val="accent6">
                    <a:lumMod val="75000"/>
                  </a:schemeClr>
                </a:solidFill>
                <a:latin typeface="Museo"/>
              </a:rPr>
              <a:t>квестории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17618" y="1890825"/>
            <a:ext cx="134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Бригантина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94263" y="570472"/>
            <a:ext cx="63048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Квестория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это большая, умная Игра,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которая помогает детям радоваться жизни, играть жизнь практически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ежечасно». С. </a:t>
            </a:r>
            <a:r>
              <a:rPr lang="ru-RU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А.Шмаков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9" y="4310203"/>
            <a:ext cx="2406525" cy="203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78" y="1628954"/>
            <a:ext cx="1236984" cy="267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05" y="893931"/>
            <a:ext cx="1866843" cy="216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" y="1164049"/>
            <a:ext cx="1587401" cy="211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7" y="4653601"/>
            <a:ext cx="2560322" cy="192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98" y="2720304"/>
            <a:ext cx="2207232" cy="165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40" y="2248282"/>
            <a:ext cx="2625969" cy="196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39" y="4396309"/>
            <a:ext cx="1653299" cy="220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5" y="4301909"/>
            <a:ext cx="1716703" cy="237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5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20670" y="2145323"/>
            <a:ext cx="12217856" cy="4712677"/>
            <a:chOff x="-20670" y="2145323"/>
            <a:chExt cx="12217856" cy="471267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720969" y="2163503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64383" y="1743573"/>
            <a:ext cx="4874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827" y="3191476"/>
            <a:ext cx="11720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x-none" sz="16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ПОШАГОВАЯ СИСТЕМА  ЕДИНЫХ </a:t>
            </a:r>
            <a:r>
              <a:rPr lang="x-none" sz="16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ДЕЙСТВИЙ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1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установление контакта с родителями(законными представителями)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2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формирование устойчивой мотивации родителей(законных представителей) на включение в реабилитационную работу для достижения желаемого результата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3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анализ социального состава семьи, родителей (законных представителей), их настроя и ожидания от пребывания несовершеннолетнего учреждении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4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тесное сотрудничество,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участность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и заинтересованность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5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установление единства требований со стороны взрослых (члены семьи, специалисты учреждения) в отношении несовершеннолетнего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6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психолого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– </a:t>
            </a:r>
            <a:r>
              <a:rPr lang="ru-RU" sz="15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педагогическое,правовое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просвещение родителей(законных представителей) 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7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 мотивирование несовершеннолетнего родителем (законным представителем) (родительская  поддержка  несовершеннолетнего, безоговорочная уверенность  в  достижении ребенком  положительного результата)  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8 шаг: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совместная поддержка инициативы детей в различных видах деятельности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9 шаг: 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ознакомление родителей с жизнью и работой учреждения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sz="1550" u="sng" dirty="0">
                <a:solidFill>
                  <a:srgbClr val="002060"/>
                </a:solidFill>
                <a:ea typeface="Times New Roman" panose="02020603050405020304" pitchFamily="18" charset="0"/>
              </a:rPr>
              <a:t>10 шаг:</a:t>
            </a:r>
            <a:r>
              <a:rPr lang="ru-RU" sz="1550" dirty="0">
                <a:solidFill>
                  <a:srgbClr val="002060"/>
                </a:solidFill>
                <a:ea typeface="Times New Roman" panose="02020603050405020304" pitchFamily="18" charset="0"/>
              </a:rPr>
              <a:t> укрепление внутрисемейных связей, гармонизация детско-родительских отношений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4416" y="4573403"/>
            <a:ext cx="155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endParaRPr lang="ru-RU" sz="1400" dirty="0"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8463" y="1442177"/>
            <a:ext cx="2709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Индивидуальные консультации,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психокоррекционные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занятия(очно)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5409" y="1159623"/>
            <a:ext cx="3623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Семейно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– ориентированная </a:t>
            </a:r>
          </a:p>
          <a:p>
            <a:pPr marL="457200"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онлайн-технология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1487" y="2068284"/>
            <a:ext cx="2004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Медиативные тренинги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78021" y="1232301"/>
            <a:ext cx="3144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Консультации с использованием</a:t>
            </a:r>
          </a:p>
          <a:p>
            <a:pPr marL="457200"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сервисов для проведения видеоконференций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4454" y="1909012"/>
            <a:ext cx="3613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Единое информационное пространство, с использованием мобильных приложений - мессенджеров: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Viber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WhatsApp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(родительские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группы)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576169" y="1652549"/>
            <a:ext cx="231934" cy="382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075769" y="1686102"/>
            <a:ext cx="536387" cy="393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572103" y="1533303"/>
            <a:ext cx="1176862" cy="28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95" y="2195338"/>
            <a:ext cx="2005904" cy="142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658541" y="374512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ТЕХНОЛОГИЯ АКТИВНЫХ ПРЕОБРАЗОВАНИЙ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 «ПЕРЕГАГРУ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Z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КА». </a:t>
            </a:r>
          </a:p>
          <a:p>
            <a:pPr algn="l"/>
            <a:endParaRPr lang="ru-RU" sz="17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START-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ПРОЕКТ «ШКОЛА ОТВЕТСТВЕННОГО РОДИТЕЛЬСТВА»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21901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20670" y="2145323"/>
            <a:ext cx="12217856" cy="4712677"/>
            <a:chOff x="-20670" y="2145323"/>
            <a:chExt cx="12217856" cy="471267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65" t="32312" r="1797"/>
            <a:stretch/>
          </p:blipFill>
          <p:spPr>
            <a:xfrm>
              <a:off x="10393992" y="2348880"/>
              <a:ext cx="1803194" cy="450912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" t="29256" r="49977"/>
            <a:stretch/>
          </p:blipFill>
          <p:spPr>
            <a:xfrm>
              <a:off x="-20670" y="2145323"/>
              <a:ext cx="4604502" cy="4712677"/>
            </a:xfrm>
            <a:prstGeom prst="rect">
              <a:avLst/>
            </a:prstGeom>
          </p:spPr>
        </p:pic>
      </p:grpSp>
      <p:sp>
        <p:nvSpPr>
          <p:cNvPr id="5" name="Блок-схема: альтернативный процесс 4"/>
          <p:cNvSpPr/>
          <p:nvPr/>
        </p:nvSpPr>
        <p:spPr>
          <a:xfrm>
            <a:off x="1464722" y="1207255"/>
            <a:ext cx="1951814" cy="1243106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Индивидуальные рекомендации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10959" y="2898046"/>
            <a:ext cx="2083899" cy="1634293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Родители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(законные представители)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560780" y="2870031"/>
            <a:ext cx="2097768" cy="1646875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Субъекты системы профилактики безнадзорности и правонарушений по основному месту жительства несовершеннолетнего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670055" y="1135838"/>
            <a:ext cx="2493253" cy="1397729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Маршрут индивидуального </a:t>
            </a:r>
            <a:r>
              <a:rPr lang="ru-RU" sz="1400" b="1" dirty="0" err="1">
                <a:solidFill>
                  <a:srgbClr val="002060"/>
                </a:solidFill>
              </a:rPr>
              <a:t>постреабилитационного</a:t>
            </a:r>
            <a:r>
              <a:rPr lang="ru-RU" sz="1400" b="1" dirty="0">
                <a:solidFill>
                  <a:srgbClr val="002060"/>
                </a:solidFill>
              </a:rPr>
              <a:t> сопровождения несовершеннолетнего с подписью родителя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(законного представителя)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665928" y="3365921"/>
            <a:ext cx="2472938" cy="1332231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Управление социальной защиты населения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(по основному месту жительства несовершеннолетнего)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204822" y="2775195"/>
            <a:ext cx="2337786" cy="1426908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Комиссия по делам несовершеннолетних и защите их прав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(по основному месту жительства несовершеннолетнего)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9525106" y="1237560"/>
            <a:ext cx="2353331" cy="2016254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Сбор и анализ динамики </a:t>
            </a:r>
            <a:r>
              <a:rPr lang="ru-RU" sz="1400" b="1" dirty="0" err="1">
                <a:solidFill>
                  <a:srgbClr val="002060"/>
                </a:solidFill>
              </a:rPr>
              <a:t>постреабилитационного</a:t>
            </a:r>
            <a:r>
              <a:rPr lang="ru-RU" sz="1400" b="1" dirty="0">
                <a:solidFill>
                  <a:srgbClr val="002060"/>
                </a:solidFill>
              </a:rPr>
              <a:t> сопровождения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(1 раз в квартал)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9578782" y="4810257"/>
            <a:ext cx="2353332" cy="1707535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Супервизии, консультативная помощь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субъектам 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810695" y="6126957"/>
            <a:ext cx="6654297" cy="541208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Технология «Наставничество»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4324138" y="4732171"/>
            <a:ext cx="1913701" cy="1079987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Расширенный социально-реабилитационный консилиум</a:t>
            </a:r>
          </a:p>
        </p:txBody>
      </p:sp>
      <p:cxnSp>
        <p:nvCxnSpPr>
          <p:cNvPr id="7" name="Прямая со стрелкой 6"/>
          <p:cNvCxnSpPr>
            <a:endCxn id="24" idx="0"/>
          </p:cNvCxnSpPr>
          <p:nvPr/>
        </p:nvCxnSpPr>
        <p:spPr>
          <a:xfrm flipH="1">
            <a:off x="6916680" y="943851"/>
            <a:ext cx="21026" cy="191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869951" y="2470755"/>
            <a:ext cx="168209" cy="399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746415" y="2450361"/>
            <a:ext cx="142591" cy="4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5531669" y="4238771"/>
            <a:ext cx="159413" cy="492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6501040" y="2569212"/>
            <a:ext cx="80831" cy="2069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4723941" y="4285252"/>
            <a:ext cx="391680" cy="440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0791694" y="3253814"/>
            <a:ext cx="38508" cy="1556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6536" y="643768"/>
            <a:ext cx="74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БУ «Советский районный центр для несовершеннолетних»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7878087" y="2569212"/>
            <a:ext cx="285221" cy="796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3305599" y="936746"/>
            <a:ext cx="225252" cy="270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9211541" y="974922"/>
            <a:ext cx="466615" cy="281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>
          <a:xfrm>
            <a:off x="1578876" y="-178302"/>
            <a:ext cx="10299124" cy="752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  <a:p>
            <a:pPr algn="l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Museo"/>
              </a:rPr>
              <a:t>ПОСТРЕАБИЛИТАЦИОННОЕ СОПРОВОЖДЕНИЕ</a:t>
            </a:r>
            <a:endParaRPr lang="ru-RU" sz="1700" b="1" dirty="0">
              <a:solidFill>
                <a:schemeClr val="accent6">
                  <a:lumMod val="75000"/>
                </a:schemeClr>
              </a:solidFill>
              <a:latin typeface="Museo"/>
            </a:endParaRPr>
          </a:p>
        </p:txBody>
      </p:sp>
    </p:spTree>
    <p:extLst>
      <p:ext uri="{BB962C8B-B14F-4D97-AF65-F5344CB8AC3E}">
        <p14:creationId xmlns:p14="http://schemas.microsoft.com/office/powerpoint/2010/main" val="8148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2190</TotalTime>
  <Words>725</Words>
  <Application>Microsoft Office PowerPoint</Application>
  <PresentationFormat>Широкоэкранный</PresentationFormat>
  <Paragraphs>145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Gabriola</vt:lpstr>
      <vt:lpstr>Museo</vt:lpstr>
      <vt:lpstr>Museo Sans Cyrl 900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WOI-01</dc:creator>
  <cp:lastModifiedBy>WOI-02</cp:lastModifiedBy>
  <cp:revision>144</cp:revision>
  <cp:lastPrinted>2022-10-28T03:34:19Z</cp:lastPrinted>
  <dcterms:created xsi:type="dcterms:W3CDTF">2022-08-18T05:47:18Z</dcterms:created>
  <dcterms:modified xsi:type="dcterms:W3CDTF">2022-10-28T03:34:37Z</dcterms:modified>
</cp:coreProperties>
</file>