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2.xml" ContentType="application/vnd.openxmlformats-officedocument.drawingml.chartshapes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324" r:id="rId2"/>
    <p:sldId id="300" r:id="rId3"/>
    <p:sldId id="311" r:id="rId4"/>
    <p:sldId id="323" r:id="rId5"/>
    <p:sldId id="314" r:id="rId6"/>
    <p:sldId id="315" r:id="rId7"/>
    <p:sldId id="316" r:id="rId8"/>
    <p:sldId id="317" r:id="rId9"/>
    <p:sldId id="322" r:id="rId10"/>
    <p:sldId id="28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4" userDrawn="1">
          <p15:clr>
            <a:srgbClr val="A4A3A4"/>
          </p15:clr>
        </p15:guide>
        <p15:guide id="2" pos="257" userDrawn="1">
          <p15:clr>
            <a:srgbClr val="A4A3A4"/>
          </p15:clr>
        </p15:guide>
        <p15:guide id="3" pos="8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74C5"/>
    <a:srgbClr val="00CC66"/>
    <a:srgbClr val="FFCCCC"/>
    <a:srgbClr val="FFFF99"/>
    <a:srgbClr val="548235"/>
    <a:srgbClr val="002060"/>
    <a:srgbClr val="E2F0D9"/>
    <a:srgbClr val="4E6491"/>
    <a:srgbClr val="D7DBE9"/>
    <a:srgbClr val="F2F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4" autoAdjust="0"/>
  </p:normalViewPr>
  <p:slideViewPr>
    <p:cSldViewPr snapToGrid="0" showGuides="1">
      <p:cViewPr varScale="1">
        <p:scale>
          <a:sx n="79" d="100"/>
          <a:sy n="79" d="100"/>
        </p:scale>
        <p:origin x="120" y="702"/>
      </p:cViewPr>
      <p:guideLst>
        <p:guide orient="horz" pos="2364"/>
        <p:guide pos="257"/>
        <p:guide pos="8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  <a:alpha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0741960"/>
        <c:axId val="220741568"/>
      </c:barChart>
      <c:catAx>
        <c:axId val="2207419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0741568"/>
        <c:crosses val="autoZero"/>
        <c:auto val="1"/>
        <c:lblAlgn val="ctr"/>
        <c:lblOffset val="100"/>
        <c:noMultiLvlLbl val="0"/>
      </c:catAx>
      <c:valAx>
        <c:axId val="22074156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0741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182000583695994"/>
          <c:y val="8.9371003833179086E-2"/>
          <c:w val="0.81085339593834349"/>
          <c:h val="0.565288794831222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Культура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Удовлетворенность условиями оказания услуг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94.7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Охрана здоровья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Удовлетворенность условиями оказания услуг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89.7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Удовлетворенность условиями оказания услуг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96.6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Социальное обслуживание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Удовлетворенность условиями оказания услуг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99.12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22568144"/>
        <c:axId val="222568536"/>
      </c:barChart>
      <c:catAx>
        <c:axId val="22256814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22568536"/>
        <c:crosses val="autoZero"/>
        <c:auto val="1"/>
        <c:lblAlgn val="ctr"/>
        <c:lblOffset val="100"/>
        <c:noMultiLvlLbl val="0"/>
      </c:catAx>
      <c:valAx>
        <c:axId val="222568536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222568144"/>
        <c:crosses val="autoZero"/>
        <c:crossBetween val="between"/>
        <c:majorUnit val="10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117310531496064"/>
          <c:y val="0.1086680543388254"/>
          <c:w val="0.53882689468503941"/>
          <c:h val="0.8655506972471274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-4.9245496945228152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 сфере культуры</c:v>
                </c:pt>
                <c:pt idx="1">
                  <c:v>В сфере охраны здоровья</c:v>
                </c:pt>
                <c:pt idx="2">
                  <c:v>В сфере образования</c:v>
                </c:pt>
                <c:pt idx="3">
                  <c:v>В сфере социального обслуживания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2635</c:v>
                </c:pt>
                <c:pt idx="1">
                  <c:v>21271</c:v>
                </c:pt>
                <c:pt idx="2">
                  <c:v>91636</c:v>
                </c:pt>
                <c:pt idx="3">
                  <c:v>20476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24268120"/>
        <c:axId val="224268512"/>
      </c:barChart>
      <c:catAx>
        <c:axId val="22426812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224268512"/>
        <c:crosses val="autoZero"/>
        <c:auto val="1"/>
        <c:lblAlgn val="ctr"/>
        <c:lblOffset val="100"/>
        <c:noMultiLvlLbl val="0"/>
      </c:catAx>
      <c:valAx>
        <c:axId val="224268512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2242681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  <a:alpha val="41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  <a:alpha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4038320"/>
        <c:axId val="164038712"/>
      </c:barChart>
      <c:catAx>
        <c:axId val="1640383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4038712"/>
        <c:crosses val="autoZero"/>
        <c:auto val="1"/>
        <c:lblAlgn val="ctr"/>
        <c:lblOffset val="100"/>
        <c:noMultiLvlLbl val="0"/>
      </c:catAx>
      <c:valAx>
        <c:axId val="16403871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64038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  <a:alpha val="41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  <a:alpha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4035968"/>
        <c:axId val="160318008"/>
      </c:barChart>
      <c:catAx>
        <c:axId val="1640359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0318008"/>
        <c:crosses val="autoZero"/>
        <c:auto val="1"/>
        <c:lblAlgn val="ctr"/>
        <c:lblOffset val="100"/>
        <c:noMultiLvlLbl val="0"/>
      </c:catAx>
      <c:valAx>
        <c:axId val="16031800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64035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  <a:alpha val="41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  <a:alpha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1752248"/>
        <c:axId val="222809840"/>
      </c:barChart>
      <c:catAx>
        <c:axId val="2217522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2809840"/>
        <c:crosses val="autoZero"/>
        <c:auto val="1"/>
        <c:lblAlgn val="ctr"/>
        <c:lblOffset val="100"/>
        <c:noMultiLvlLbl val="0"/>
      </c:catAx>
      <c:valAx>
        <c:axId val="22280984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1752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  <a:alpha val="41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spPr>
            <a:solidFill>
              <a:schemeClr val="bg1">
                <a:alpha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</c:dPt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2810624"/>
        <c:axId val="222811016"/>
      </c:barChart>
      <c:catAx>
        <c:axId val="2228106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2811016"/>
        <c:crosses val="autoZero"/>
        <c:auto val="1"/>
        <c:lblAlgn val="ctr"/>
        <c:lblOffset val="100"/>
        <c:noMultiLvlLbl val="0"/>
      </c:catAx>
      <c:valAx>
        <c:axId val="22281101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2810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8414570714934777E-2"/>
          <c:y val="8.5542143686742983E-2"/>
          <c:w val="0.26272732597389648"/>
          <c:h val="0.294111184729483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Культура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Открытость и доступность информации об организации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90.8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Охрана здоровья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Открытость и доступность информации об организации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89.2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Открытость и доступность информации об организации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97.1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Социальное обслуживание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Открытость и доступность информации об организации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89.16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22812192"/>
        <c:axId val="222812584"/>
      </c:barChart>
      <c:catAx>
        <c:axId val="222812192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Открытость и доступность </a:t>
                </a:r>
                <a:br>
                  <a:rPr lang="ru-RU"/>
                </a:br>
                <a:r>
                  <a:rPr lang="ru-RU"/>
                  <a:t>информации об организации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222812584"/>
        <c:crosses val="autoZero"/>
        <c:auto val="1"/>
        <c:lblAlgn val="ctr"/>
        <c:lblOffset val="100"/>
        <c:noMultiLvlLbl val="0"/>
      </c:catAx>
      <c:valAx>
        <c:axId val="222812584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>
              <a:defRPr/>
            </a:pPr>
            <a:endParaRPr lang="ru-RU"/>
          </a:p>
        </c:txPr>
        <c:crossAx val="222812192"/>
        <c:crosses val="autoZero"/>
        <c:crossBetween val="between"/>
        <c:majorUnit val="100"/>
      </c:valAx>
    </c:plotArea>
    <c:legend>
      <c:legendPos val="b"/>
      <c:layout>
        <c:manualLayout>
          <c:xMode val="edge"/>
          <c:yMode val="edge"/>
          <c:x val="2.3711302568495345E-2"/>
          <c:y val="0.92637200060047242"/>
          <c:w val="0.80358394985667547"/>
          <c:h val="5.7200177008641585E-2"/>
        </c:manualLayout>
      </c:layout>
      <c:overlay val="0"/>
      <c:txPr>
        <a:bodyPr/>
        <a:lstStyle/>
        <a:p>
          <a:pPr>
            <a:defRPr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 b="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117019812044939"/>
          <c:y val="7.3726412372084826E-2"/>
          <c:w val="0.69540085539920216"/>
          <c:h val="0.507967404153537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Культура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Комфортность условий предоставления услуг, в том числе время ожидания предоставления услуг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87.7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Охрана здоровья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Комфортность условий предоставления услуг, в том числе время ожидания предоставления услуг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90.7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Комфортность условий предоставления услуг, в том числе время ожидания предоставления услуг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96.4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Социальное обслуживание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Комфортность условий предоставления услуг, в том числе время ожидания предоставления услуг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97.56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22813368"/>
        <c:axId val="222565008"/>
      </c:barChart>
      <c:catAx>
        <c:axId val="222813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2565008"/>
        <c:crosses val="autoZero"/>
        <c:auto val="1"/>
        <c:lblAlgn val="ctr"/>
        <c:lblOffset val="100"/>
        <c:noMultiLvlLbl val="0"/>
      </c:catAx>
      <c:valAx>
        <c:axId val="222565008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222813368"/>
        <c:crosses val="autoZero"/>
        <c:crossBetween val="between"/>
        <c:majorUnit val="50"/>
      </c:valAx>
    </c:plotArea>
    <c:plotVisOnly val="1"/>
    <c:dispBlanksAs val="gap"/>
    <c:showDLblsOverMax val="0"/>
  </c:chart>
  <c:txPr>
    <a:bodyPr/>
    <a:lstStyle/>
    <a:p>
      <a:pPr>
        <a:defRPr sz="1800" b="1">
          <a:solidFill>
            <a:srgbClr val="002060"/>
          </a:solidFill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473910855159185"/>
          <c:y val="3.5886247553806572E-3"/>
          <c:w val="0.69540085539920216"/>
          <c:h val="0.574598302389406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Культура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Доступность услуг для инвалидов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69.599999999999994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Охрана здоровья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Доступность услуг для инвалидов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62.1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Доступность услуг для инвалидов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68.8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Социальное обслуживание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Доступность услуг для инвалидов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80.41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22565792"/>
        <c:axId val="222566184"/>
      </c:barChart>
      <c:catAx>
        <c:axId val="22256579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22566184"/>
        <c:crosses val="autoZero"/>
        <c:auto val="1"/>
        <c:lblAlgn val="ctr"/>
        <c:lblOffset val="100"/>
        <c:noMultiLvlLbl val="0"/>
      </c:catAx>
      <c:valAx>
        <c:axId val="222566184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222565792"/>
        <c:crosses val="autoZero"/>
        <c:crossBetween val="between"/>
        <c:majorUnit val="50"/>
      </c:valAx>
    </c:plotArea>
    <c:plotVisOnly val="1"/>
    <c:dispBlanksAs val="gap"/>
    <c:showDLblsOverMax val="0"/>
  </c:chart>
  <c:txPr>
    <a:bodyPr/>
    <a:lstStyle/>
    <a:p>
      <a:pPr>
        <a:defRPr sz="1800" b="1">
          <a:solidFill>
            <a:srgbClr val="002060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182000583695994"/>
          <c:y val="8.9371003833179086E-2"/>
          <c:w val="0.81085339593834349"/>
          <c:h val="0.565288794831222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Культура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Доброжелательность, вежливость работников организаций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95.7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Охрана здоровья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Доброжелательность, вежливость работников организаций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88.7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Доброжелательность, вежливость работников организаций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97.4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Социальное обслуживание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Доброжелательность, вежливость работников организаций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98.58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22566968"/>
        <c:axId val="222567360"/>
      </c:barChart>
      <c:catAx>
        <c:axId val="22256696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22567360"/>
        <c:crosses val="autoZero"/>
        <c:auto val="1"/>
        <c:lblAlgn val="ctr"/>
        <c:lblOffset val="100"/>
        <c:noMultiLvlLbl val="0"/>
      </c:catAx>
      <c:valAx>
        <c:axId val="222567360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>
              <a:defRPr/>
            </a:pPr>
            <a:endParaRPr lang="ru-RU"/>
          </a:p>
        </c:txPr>
        <c:crossAx val="222566968"/>
        <c:crosses val="autoZero"/>
        <c:crossBetween val="between"/>
        <c:majorUnit val="10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 b="1">
          <a:solidFill>
            <a:srgbClr val="002060"/>
          </a:solidFill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0.76176</cdr:x>
      <cdr:y>0.48448</cdr:y>
    </cdr:from>
    <cdr:to>
      <cdr:x>0.97396</cdr:x>
      <cdr:y>0.85588</cdr:y>
    </cdr:to>
    <cdr:grpSp>
      <cdr:nvGrpSpPr>
        <cdr:cNvPr id="2" name="Группа 1"/>
        <cdr:cNvGrpSpPr/>
      </cdr:nvGrpSpPr>
      <cdr:grpSpPr>
        <a:xfrm xmlns:a="http://schemas.openxmlformats.org/drawingml/2006/main">
          <a:off x="8700824" y="2943349"/>
          <a:ext cx="2423701" cy="2256298"/>
          <a:chOff x="-60935" y="837799"/>
          <a:chExt cx="4428001" cy="4428000"/>
        </a:xfrm>
      </cdr:grpSpPr>
      <cdr:sp macro="" textlink="">
        <cdr:nvSpPr>
          <cdr:cNvPr id="3" name="Арка 2"/>
          <cdr:cNvSpPr/>
        </cdr:nvSpPr>
        <cdr:spPr>
          <a:xfrm xmlns:a="http://schemas.openxmlformats.org/drawingml/2006/main">
            <a:off x="-60934" y="837799"/>
            <a:ext cx="4428000" cy="4428000"/>
          </a:xfrm>
          <a:prstGeom xmlns:a="http://schemas.openxmlformats.org/drawingml/2006/main" prst="blockArc">
            <a:avLst/>
          </a:prstGeom>
          <a:solidFill xmlns:a="http://schemas.openxmlformats.org/drawingml/2006/main">
            <a:srgbClr val="00B05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ru-RU" dirty="0"/>
          </a:p>
        </cdr:txBody>
      </cdr:sp>
      <cdr:cxnSp macro="">
        <cdr:nvCxnSpPr>
          <cdr:cNvPr id="4" name="Прямая соединительная линия 3"/>
          <cdr:cNvCxnSpPr/>
        </cdr:nvCxnSpPr>
        <cdr:spPr>
          <a:xfrm xmlns:a="http://schemas.openxmlformats.org/drawingml/2006/main">
            <a:off x="-60934" y="3051799"/>
            <a:ext cx="4428000" cy="0"/>
          </a:xfrm>
          <a:prstGeom xmlns:a="http://schemas.openxmlformats.org/drawingml/2006/main" prst="line">
            <a:avLst/>
          </a:prstGeom>
          <a:ln xmlns:a="http://schemas.openxmlformats.org/drawingml/2006/main">
            <a:solidFill>
              <a:schemeClr val="bg1">
                <a:lumMod val="75000"/>
              </a:schemeClr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sp macro="" textlink="">
        <cdr:nvSpPr>
          <cdr:cNvPr id="6" name="Арка 5"/>
          <cdr:cNvSpPr/>
        </cdr:nvSpPr>
        <cdr:spPr>
          <a:xfrm xmlns:a="http://schemas.openxmlformats.org/drawingml/2006/main" rot="10800000">
            <a:off x="-60935" y="837799"/>
            <a:ext cx="4428000" cy="4428000"/>
          </a:xfrm>
          <a:prstGeom xmlns:a="http://schemas.openxmlformats.org/drawingml/2006/main" prst="blockArc">
            <a:avLst/>
          </a:prstGeom>
          <a:solidFill xmlns:a="http://schemas.openxmlformats.org/drawingml/2006/main">
            <a:srgbClr val="92D05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ru-RU" dirty="0"/>
          </a:p>
        </cdr:txBody>
      </cdr:sp>
      <cdr:sp macro="" textlink="">
        <cdr:nvSpPr>
          <cdr:cNvPr id="7" name="Прямоугольник 6"/>
          <cdr:cNvSpPr/>
        </cdr:nvSpPr>
        <cdr:spPr>
          <a:xfrm xmlns:a="http://schemas.openxmlformats.org/drawingml/2006/main">
            <a:off x="923068" y="1244451"/>
            <a:ext cx="2459988" cy="581895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none" lIns="91440" tIns="45720" rIns="91440" bIns="45720" numCol="1">
            <a:prstTxWarp prst="textChevron">
              <a:avLst/>
            </a:prstTxWarp>
            <a:spAutoFit/>
          </a:bodyPr>
          <a:lstStyle xmlns:a="http://schemas.openxmlformats.org/drawingml/2006/main"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ru-RU" sz="5400" b="1" cap="none" spc="0" dirty="0" smtClean="0">
                <a:ln w="1905"/>
                <a:solidFill>
                  <a:schemeClr val="bg1"/>
                </a:solidFill>
                <a:effectLst/>
              </a:rPr>
              <a:t>«Отлично»</a:t>
            </a:r>
            <a:endParaRPr lang="ru-RU" sz="5400" b="1" cap="none" spc="0" dirty="0">
              <a:ln w="1905"/>
              <a:solidFill>
                <a:schemeClr val="bg1"/>
              </a:solidFill>
              <a:effectLst/>
            </a:endParaRPr>
          </a:p>
        </cdr:txBody>
      </cdr:sp>
      <cdr:sp macro="" textlink="">
        <cdr:nvSpPr>
          <cdr:cNvPr id="8" name="Прямоугольник 7"/>
          <cdr:cNvSpPr/>
        </cdr:nvSpPr>
        <cdr:spPr>
          <a:xfrm xmlns:a="http://schemas.openxmlformats.org/drawingml/2006/main">
            <a:off x="1063676" y="4352407"/>
            <a:ext cx="2178772" cy="581895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none" lIns="91440" tIns="45720" rIns="91440" bIns="45720" numCol="1">
            <a:prstTxWarp prst="textChevronInverted">
              <a:avLst/>
            </a:prstTxWarp>
            <a:spAutoFit/>
          </a:bodyPr>
          <a:lstStyle xmlns:a="http://schemas.openxmlformats.org/drawingml/2006/main"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ru-RU" sz="5400" b="1" cap="none" spc="0" dirty="0" smtClean="0">
                <a:ln w="1905"/>
                <a:solidFill>
                  <a:schemeClr val="bg1"/>
                </a:solidFill>
                <a:effectLst/>
              </a:rPr>
              <a:t>«Хорошо»</a:t>
            </a:r>
            <a:endParaRPr lang="ru-RU" sz="5400" b="1" cap="none" spc="0" dirty="0">
              <a:ln w="1905"/>
              <a:solidFill>
                <a:schemeClr val="bg1"/>
              </a:solidFill>
              <a:effectLst/>
            </a:endParaRPr>
          </a:p>
        </cdr:txBody>
      </cdr:sp>
      <cdr:sp macro="" textlink="">
        <cdr:nvSpPr>
          <cdr:cNvPr id="5" name="TextBox 19"/>
          <cdr:cNvSpPr txBox="1"/>
        </cdr:nvSpPr>
        <cdr:spPr>
          <a:xfrm xmlns:a="http://schemas.openxmlformats.org/drawingml/2006/main">
            <a:off x="52501" y="2324421"/>
            <a:ext cx="4186989" cy="1147625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ru-RU" sz="1600" b="1" dirty="0" smtClean="0">
                <a:solidFill>
                  <a:srgbClr val="002060"/>
                </a:solidFill>
                <a:cs typeface="Arial" pitchFamily="34" charset="0"/>
              </a:rPr>
              <a:t>382 </a:t>
            </a:r>
            <a:endParaRPr lang="ru-RU" sz="1600" b="1" dirty="0" smtClean="0">
              <a:solidFill>
                <a:srgbClr val="002060"/>
              </a:solidFill>
              <a:cs typeface="Arial" pitchFamily="34" charset="0"/>
            </a:endParaRPr>
          </a:p>
          <a:p xmlns:a="http://schemas.openxmlformats.org/drawingml/2006/main">
            <a:pPr algn="ctr"/>
            <a:r>
              <a:rPr lang="ru-RU" sz="1600" b="1" dirty="0" smtClean="0">
                <a:solidFill>
                  <a:srgbClr val="002060"/>
                </a:solidFill>
                <a:cs typeface="Arial" pitchFamily="34" charset="0"/>
              </a:rPr>
              <a:t>организации</a:t>
            </a:r>
            <a:endParaRPr lang="ru-RU" sz="1600" b="1" dirty="0">
              <a:solidFill>
                <a:srgbClr val="002060"/>
              </a:solidFill>
              <a:cs typeface="Arial" pitchFamily="34" charset="0"/>
            </a:endParaRPr>
          </a:p>
        </cdr:txBody>
      </cdr:sp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0.10286</cdr:x>
      <cdr:y>0.57225</cdr:y>
    </cdr:from>
    <cdr:to>
      <cdr:x>0.94738</cdr:x>
      <cdr:y>0.75072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66970" y="2072387"/>
          <a:ext cx="3834050" cy="64631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0" dirty="0" smtClean="0">
              <a:solidFill>
                <a:srgbClr val="002060"/>
              </a:solidFill>
            </a:rPr>
            <a:t>Доступность </a:t>
          </a:r>
          <a:r>
            <a:rPr lang="ru-RU" b="0" dirty="0">
              <a:solidFill>
                <a:srgbClr val="002060"/>
              </a:solidFill>
            </a:rPr>
            <a:t>услуг </a:t>
          </a:r>
          <a:r>
            <a:rPr lang="ru-RU" b="0" dirty="0" smtClean="0">
              <a:solidFill>
                <a:srgbClr val="002060"/>
              </a:solidFill>
            </a:rPr>
            <a:t/>
          </a:r>
          <a:br>
            <a:rPr lang="ru-RU" b="0" dirty="0" smtClean="0">
              <a:solidFill>
                <a:srgbClr val="002060"/>
              </a:solidFill>
            </a:rPr>
          </a:br>
          <a:r>
            <a:rPr lang="ru-RU" b="0" dirty="0" smtClean="0">
              <a:solidFill>
                <a:srgbClr val="002060"/>
              </a:solidFill>
            </a:rPr>
            <a:t>для </a:t>
          </a:r>
          <a:r>
            <a:rPr lang="ru-RU" b="0" dirty="0">
              <a:solidFill>
                <a:srgbClr val="002060"/>
              </a:solidFill>
            </a:rPr>
            <a:t>инвалидов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4B88B-9E58-4CA9-A001-CA73057ABFA6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F4CB1-3A3B-4F38-BF07-30F52E02CD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116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F4CB1-3A3B-4F38-BF07-30F52E02CD8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412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F4CB1-3A3B-4F38-BF07-30F52E02CD8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412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F4CB1-3A3B-4F38-BF07-30F52E02CD8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412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F4CB1-3A3B-4F38-BF07-30F52E02CD8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412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F4CB1-3A3B-4F38-BF07-30F52E02CD8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412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F4CB1-3A3B-4F38-BF07-30F52E02CD8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412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87DC2-20CC-4498-8D28-5EC534E10436}" type="datetime1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7" name="Google Shape;171;p10"/>
          <p:cNvGrpSpPr/>
          <p:nvPr userDrawn="1"/>
        </p:nvGrpSpPr>
        <p:grpSpPr>
          <a:xfrm>
            <a:off x="11135903" y="6203514"/>
            <a:ext cx="1056097" cy="670795"/>
            <a:chOff x="5575242" y="4472723"/>
            <a:chExt cx="1056097" cy="670795"/>
          </a:xfrm>
        </p:grpSpPr>
        <p:sp>
          <p:nvSpPr>
            <p:cNvPr id="8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173;p10"/>
            <p:cNvGrpSpPr/>
            <p:nvPr/>
          </p:nvGrpSpPr>
          <p:grpSpPr>
            <a:xfrm flipH="1">
              <a:off x="5734849" y="4472723"/>
              <a:ext cx="896488" cy="670795"/>
              <a:chOff x="4196508" y="330075"/>
              <a:chExt cx="2270739" cy="1699506"/>
            </a:xfrm>
          </p:grpSpPr>
          <p:sp>
            <p:nvSpPr>
              <p:cNvPr id="13" name="Google Shape;174;p10"/>
              <p:cNvSpPr/>
              <p:nvPr/>
            </p:nvSpPr>
            <p:spPr>
              <a:xfrm>
                <a:off x="4196508" y="330080"/>
                <a:ext cx="578148" cy="169950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" name="Google Shape;176;p10"/>
            <p:cNvGrpSpPr/>
            <p:nvPr/>
          </p:nvGrpSpPr>
          <p:grpSpPr>
            <a:xfrm flipH="1">
              <a:off x="5578209" y="4646738"/>
              <a:ext cx="1053130" cy="304563"/>
              <a:chOff x="572026" y="330075"/>
              <a:chExt cx="5876840" cy="1699569"/>
            </a:xfrm>
          </p:grpSpPr>
          <p:sp>
            <p:nvSpPr>
              <p:cNvPr id="11" name="Google Shape;177;p10"/>
              <p:cNvSpPr/>
              <p:nvPr/>
            </p:nvSpPr>
            <p:spPr>
              <a:xfrm>
                <a:off x="572026" y="330142"/>
                <a:ext cx="4213024" cy="169950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80420" y="6327917"/>
            <a:ext cx="2743200" cy="365125"/>
          </a:xfrm>
        </p:spPr>
        <p:txBody>
          <a:bodyPr/>
          <a:lstStyle/>
          <a:p>
            <a:fld id="{C0E6FB25-4AD7-48AE-92F7-604E632CF7E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0"/>
            <a:ext cx="12191998" cy="6810526"/>
          </a:xfrm>
          <a:prstGeom prst="rect">
            <a:avLst/>
          </a:prstGeom>
          <a:blipFill dpi="0" rotWithShape="1">
            <a:blip r:embed="rId2">
              <a:alphaModFix amt="2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883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00835-8A17-4ADA-BCDC-0F1BFC6C258F}" type="datetime1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6FB25-4AD7-48AE-92F7-604E632CF7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671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FF87-AEE2-4485-BC7B-61CCF829BF51}" type="datetime1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6FB25-4AD7-48AE-92F7-604E632CF7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218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C46A-229C-4D3B-A221-E2D2FF9FF51E}" type="datetime1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6FB25-4AD7-48AE-92F7-604E632CF7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481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10C3A-1307-474D-9EF2-BDCE0DA6AA6B}" type="datetime1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6FB25-4AD7-48AE-92F7-604E632CF7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197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6A84-7FF0-49CF-A267-1753142E34F2}" type="datetime1">
              <a:rPr lang="ru-RU" smtClean="0"/>
              <a:t>26.04.2022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6FB25-4AD7-48AE-92F7-604E632CF7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237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2D9D-ED4E-49DE-B7CB-F509E3D38FE1}" type="datetime1">
              <a:rPr lang="ru-RU" smtClean="0"/>
              <a:t>26.04.2022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6FB25-4AD7-48AE-92F7-604E632CF7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000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BC05-94E4-4152-87F4-FF62BCD9E6B1}" type="datetime1">
              <a:rPr lang="ru-RU" smtClean="0"/>
              <a:t>26.04.2022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6FB25-4AD7-48AE-92F7-604E632CF7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955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Google Shape;171;p10"/>
          <p:cNvGrpSpPr/>
          <p:nvPr userDrawn="1"/>
        </p:nvGrpSpPr>
        <p:grpSpPr>
          <a:xfrm>
            <a:off x="11135903" y="6203514"/>
            <a:ext cx="1056097" cy="670795"/>
            <a:chOff x="5575242" y="4472723"/>
            <a:chExt cx="1056097" cy="670795"/>
          </a:xfrm>
        </p:grpSpPr>
        <p:sp>
          <p:nvSpPr>
            <p:cNvPr id="24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" name="Google Shape;173;p10"/>
            <p:cNvGrpSpPr/>
            <p:nvPr/>
          </p:nvGrpSpPr>
          <p:grpSpPr>
            <a:xfrm flipH="1">
              <a:off x="5734849" y="4472723"/>
              <a:ext cx="896488" cy="670795"/>
              <a:chOff x="4196508" y="330075"/>
              <a:chExt cx="2270739" cy="1699506"/>
            </a:xfrm>
          </p:grpSpPr>
          <p:sp>
            <p:nvSpPr>
              <p:cNvPr id="29" name="Google Shape;174;p10"/>
              <p:cNvSpPr/>
              <p:nvPr/>
            </p:nvSpPr>
            <p:spPr>
              <a:xfrm>
                <a:off x="4196508" y="330080"/>
                <a:ext cx="578148" cy="169950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" name="Google Shape;176;p10"/>
            <p:cNvGrpSpPr/>
            <p:nvPr/>
          </p:nvGrpSpPr>
          <p:grpSpPr>
            <a:xfrm flipH="1">
              <a:off x="5578209" y="4646738"/>
              <a:ext cx="1053130" cy="304563"/>
              <a:chOff x="572026" y="330075"/>
              <a:chExt cx="5876840" cy="1699569"/>
            </a:xfrm>
          </p:grpSpPr>
          <p:sp>
            <p:nvSpPr>
              <p:cNvPr id="27" name="Google Shape;177;p10"/>
              <p:cNvSpPr/>
              <p:nvPr/>
            </p:nvSpPr>
            <p:spPr>
              <a:xfrm>
                <a:off x="572026" y="330142"/>
                <a:ext cx="4213024" cy="169950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80420" y="6327917"/>
            <a:ext cx="2743200" cy="365125"/>
          </a:xfrm>
        </p:spPr>
        <p:txBody>
          <a:bodyPr/>
          <a:lstStyle/>
          <a:p>
            <a:fld id="{C0E6FB25-4AD7-48AE-92F7-604E632CF7E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9744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FE5B7-C7D2-43EB-93E8-49469A272B9C}" type="datetime1">
              <a:rPr lang="ru-RU" smtClean="0"/>
              <a:t>26.04.2022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6FB25-4AD7-48AE-92F7-604E632CF7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183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D0D50-C671-406F-BD21-ED8640DB790D}" type="datetime1">
              <a:rPr lang="ru-RU" smtClean="0"/>
              <a:t>26.04.2022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6FB25-4AD7-48AE-92F7-604E632CF7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838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D0613-FF92-470E-B0D4-1B7439B3EB47}" type="datetime1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6FB25-4AD7-48AE-92F7-604E632CF7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048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chart" Target="../charts/chart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chart" Target="../charts/chart4.xml"/><Relationship Id="rId5" Type="http://schemas.openxmlformats.org/officeDocument/2006/relationships/image" Target="../media/image6.png"/><Relationship Id="rId10" Type="http://schemas.openxmlformats.org/officeDocument/2006/relationships/chart" Target="../charts/chart3.xml"/><Relationship Id="rId4" Type="http://schemas.openxmlformats.org/officeDocument/2006/relationships/image" Target="../media/image5.png"/><Relationship Id="rId9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46036" y="0"/>
            <a:ext cx="984596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6036" y="1951347"/>
            <a:ext cx="9532110" cy="296001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4000" b="1" dirty="0" smtClean="0">
                <a:solidFill>
                  <a:srgbClr val="002060"/>
                </a:solidFill>
              </a:rPr>
              <a:t>Итоги независимой оценки качества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dirty="0">
                <a:solidFill>
                  <a:srgbClr val="002060"/>
                </a:solidFill>
              </a:rPr>
              <a:t>условий оказания услуг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 организациями в сфере культуры, охраны здоровья, образования, социального обслуживания,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которые расположены в Ханты-Мансийском автономном округе – Югре, в </a:t>
            </a:r>
            <a:r>
              <a:rPr lang="ru-RU" dirty="0" smtClean="0">
                <a:solidFill>
                  <a:srgbClr val="002060"/>
                </a:solidFill>
              </a:rPr>
              <a:t>2021 </a:t>
            </a:r>
            <a:r>
              <a:rPr lang="ru-RU" dirty="0">
                <a:solidFill>
                  <a:srgbClr val="002060"/>
                </a:solidFill>
              </a:rPr>
              <a:t>году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7456602" y="5857940"/>
            <a:ext cx="4469853" cy="680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Круглова Светлана Вячеславовна, 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err="1" smtClean="0">
                <a:solidFill>
                  <a:srgbClr val="002060"/>
                </a:solidFill>
              </a:rPr>
              <a:t>и.о</a:t>
            </a:r>
            <a:r>
              <a:rPr lang="ru-RU" sz="2000" dirty="0" smtClean="0">
                <a:solidFill>
                  <a:srgbClr val="002060"/>
                </a:solidFill>
              </a:rPr>
              <a:t>. директора </a:t>
            </a:r>
            <a:r>
              <a:rPr lang="ru-RU" sz="2000" dirty="0" smtClean="0">
                <a:solidFill>
                  <a:srgbClr val="002060"/>
                </a:solidFill>
              </a:rPr>
              <a:t>Депсоцразвития Югры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44" y="209262"/>
            <a:ext cx="1431493" cy="110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45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494" y="2580353"/>
            <a:ext cx="9144000" cy="1544637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Независимая оценка работает</a:t>
            </a:r>
            <a:b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благо </a:t>
            </a:r>
            <a:r>
              <a:rPr lang="ru-RU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югорчан</a:t>
            </a:r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9" name="Google Shape;171;p10"/>
          <p:cNvGrpSpPr/>
          <p:nvPr/>
        </p:nvGrpSpPr>
        <p:grpSpPr>
          <a:xfrm flipH="1" flipV="1">
            <a:off x="-1" y="-18209"/>
            <a:ext cx="2581835" cy="1096914"/>
            <a:chOff x="5575242" y="4472723"/>
            <a:chExt cx="1056097" cy="670795"/>
          </a:xfrm>
        </p:grpSpPr>
        <p:sp>
          <p:nvSpPr>
            <p:cNvPr id="10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173;p10"/>
            <p:cNvGrpSpPr/>
            <p:nvPr/>
          </p:nvGrpSpPr>
          <p:grpSpPr>
            <a:xfrm flipH="1">
              <a:off x="5734849" y="4472723"/>
              <a:ext cx="896488" cy="670795"/>
              <a:chOff x="4196508" y="330075"/>
              <a:chExt cx="2270739" cy="1699506"/>
            </a:xfrm>
          </p:grpSpPr>
          <p:sp>
            <p:nvSpPr>
              <p:cNvPr id="15" name="Google Shape;174;p10"/>
              <p:cNvSpPr/>
              <p:nvPr/>
            </p:nvSpPr>
            <p:spPr>
              <a:xfrm>
                <a:off x="4196508" y="330080"/>
                <a:ext cx="578148" cy="169950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76;p10"/>
            <p:cNvGrpSpPr/>
            <p:nvPr/>
          </p:nvGrpSpPr>
          <p:grpSpPr>
            <a:xfrm flipH="1">
              <a:off x="5578209" y="4646738"/>
              <a:ext cx="1053130" cy="304563"/>
              <a:chOff x="572026" y="330075"/>
              <a:chExt cx="5876840" cy="1699569"/>
            </a:xfrm>
          </p:grpSpPr>
          <p:sp>
            <p:nvSpPr>
              <p:cNvPr id="13" name="Google Shape;177;p10"/>
              <p:cNvSpPr/>
              <p:nvPr/>
            </p:nvSpPr>
            <p:spPr>
              <a:xfrm>
                <a:off x="572026" y="330142"/>
                <a:ext cx="4213024" cy="169950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9380420" y="6327917"/>
            <a:ext cx="2743200" cy="365125"/>
          </a:xfrm>
        </p:spPr>
        <p:txBody>
          <a:bodyPr/>
          <a:lstStyle/>
          <a:p>
            <a:fld id="{C0E6FB25-4AD7-48AE-92F7-604E632CF7E6}" type="slidenum">
              <a:rPr lang="ru-RU" sz="1600" smtClean="0"/>
              <a:t>10</a:t>
            </a:fld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04434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1137525" y="330425"/>
            <a:ext cx="11052708" cy="5125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382 организации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социальной сферы оценены по пяти критериям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29801" y="912661"/>
            <a:ext cx="115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oogle Shape;613;p37"/>
          <p:cNvGrpSpPr/>
          <p:nvPr/>
        </p:nvGrpSpPr>
        <p:grpSpPr>
          <a:xfrm>
            <a:off x="441034" y="241888"/>
            <a:ext cx="576000" cy="576000"/>
            <a:chOff x="2594050" y="1631825"/>
            <a:chExt cx="439625" cy="439625"/>
          </a:xfrm>
        </p:grpSpPr>
        <p:sp>
          <p:nvSpPr>
            <p:cNvPr id="13" name="Google Shape;614;p3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15;p3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16;p3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17;p37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" name="Picture 2" descr="https://zhkh-rf.ru/wp-content/uploads/images/4/pomosh-zapolnenii-deklaratsii-9AC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16"/>
          <a:stretch/>
        </p:blipFill>
        <p:spPr bwMode="auto">
          <a:xfrm>
            <a:off x="-1" y="1682607"/>
            <a:ext cx="2518435" cy="215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29460" y="4134524"/>
            <a:ext cx="19235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Открытость и доступность информации </a:t>
            </a:r>
            <a:r>
              <a:rPr lang="ru-RU" dirty="0" smtClean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об </a:t>
            </a:r>
            <a:r>
              <a:rPr lang="ru-RU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организации</a:t>
            </a:r>
            <a:endParaRPr lang="ru-RU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19" name="Рисунок 18" descr="Деятельность городской поликлиники Нягани соответствует международным стандартам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" r="14225" b="406"/>
          <a:stretch/>
        </p:blipFill>
        <p:spPr bwMode="auto">
          <a:xfrm>
            <a:off x="2418476" y="1682608"/>
            <a:ext cx="2513400" cy="2160000"/>
          </a:xfrm>
          <a:custGeom>
            <a:avLst/>
            <a:gdLst>
              <a:gd name="connsiteX0" fmla="*/ 0 w 2513400"/>
              <a:gd name="connsiteY0" fmla="*/ 0 h 2160000"/>
              <a:gd name="connsiteX1" fmla="*/ 2513400 w 2513400"/>
              <a:gd name="connsiteY1" fmla="*/ 0 h 2160000"/>
              <a:gd name="connsiteX2" fmla="*/ 2513400 w 2513400"/>
              <a:gd name="connsiteY2" fmla="*/ 2160000 h 2160000"/>
              <a:gd name="connsiteX3" fmla="*/ 0 w 251340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400" h="2160000">
                <a:moveTo>
                  <a:pt x="0" y="0"/>
                </a:moveTo>
                <a:lnTo>
                  <a:pt x="2513400" y="0"/>
                </a:lnTo>
                <a:lnTo>
                  <a:pt x="2513400" y="2160000"/>
                </a:lnTo>
                <a:lnTo>
                  <a:pt x="0" y="21600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 descr="Акция «Узнай свой уровень холестерина и давление!» прошла в Югорске 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7" t="682" r="10555" b="682"/>
          <a:stretch/>
        </p:blipFill>
        <p:spPr bwMode="auto">
          <a:xfrm>
            <a:off x="9744578" y="1682608"/>
            <a:ext cx="2447422" cy="2160000"/>
          </a:xfrm>
          <a:custGeom>
            <a:avLst/>
            <a:gdLst>
              <a:gd name="connsiteX0" fmla="*/ 0 w 2520000"/>
              <a:gd name="connsiteY0" fmla="*/ 0 h 2160000"/>
              <a:gd name="connsiteX1" fmla="*/ 2520000 w 2520000"/>
              <a:gd name="connsiteY1" fmla="*/ 0 h 2160000"/>
              <a:gd name="connsiteX2" fmla="*/ 2520000 w 2520000"/>
              <a:gd name="connsiteY2" fmla="*/ 2160000 h 2160000"/>
              <a:gd name="connsiteX3" fmla="*/ 0 w 252000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0000" h="2160000">
                <a:moveTo>
                  <a:pt x="0" y="0"/>
                </a:moveTo>
                <a:lnTo>
                  <a:pt x="2520000" y="0"/>
                </a:lnTo>
                <a:lnTo>
                  <a:pt x="2520000" y="2160000"/>
                </a:lnTo>
                <a:lnTo>
                  <a:pt x="0" y="2160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362707" y="4112765"/>
            <a:ext cx="26501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Комфортность </a:t>
            </a:r>
            <a:endParaRPr lang="ru-RU" dirty="0">
              <a:solidFill>
                <a:srgbClr val="00206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условий </a:t>
            </a:r>
            <a:r>
              <a:rPr lang="ru-RU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предоставления услуг, в том числе время ожидания предоставления услуг</a:t>
            </a:r>
          </a:p>
        </p:txBody>
      </p:sp>
      <p:pic>
        <p:nvPicPr>
          <p:cNvPr id="22" name="Рисунок 21" descr="http://www.nokb.ru/upload/IMG_990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7" t="4196" r="6233" b="2501"/>
          <a:stretch/>
        </p:blipFill>
        <p:spPr bwMode="auto">
          <a:xfrm>
            <a:off x="4831918" y="1682608"/>
            <a:ext cx="2520000" cy="2160000"/>
          </a:xfrm>
          <a:custGeom>
            <a:avLst/>
            <a:gdLst>
              <a:gd name="connsiteX0" fmla="*/ 0 w 2520000"/>
              <a:gd name="connsiteY0" fmla="*/ 0 h 2160000"/>
              <a:gd name="connsiteX1" fmla="*/ 2520000 w 2520000"/>
              <a:gd name="connsiteY1" fmla="*/ 0 h 2160000"/>
              <a:gd name="connsiteX2" fmla="*/ 2520000 w 2520000"/>
              <a:gd name="connsiteY2" fmla="*/ 2160000 h 2160000"/>
              <a:gd name="connsiteX3" fmla="*/ 0 w 252000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0000" h="2160000">
                <a:moveTo>
                  <a:pt x="0" y="0"/>
                </a:moveTo>
                <a:lnTo>
                  <a:pt x="2520000" y="0"/>
                </a:lnTo>
                <a:lnTo>
                  <a:pt x="2520000" y="2160000"/>
                </a:lnTo>
                <a:lnTo>
                  <a:pt x="0" y="2160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5012871" y="4088358"/>
            <a:ext cx="2056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Доступность услуг для инвалидов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304419" y="4112765"/>
            <a:ext cx="25149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Доброжелательность, вежливость работников организации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9901877" y="4112765"/>
            <a:ext cx="2338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Удовлетворенность условиями оказания услуг</a:t>
            </a:r>
          </a:p>
        </p:txBody>
      </p:sp>
      <p:pic>
        <p:nvPicPr>
          <p:cNvPr id="26" name="Рисунок 25" descr="День открытых дверей в Сургутской окружной клинической больнице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1497" r="33850" b="1079"/>
          <a:stretch/>
        </p:blipFill>
        <p:spPr bwMode="auto">
          <a:xfrm>
            <a:off x="7231178" y="1682608"/>
            <a:ext cx="2520000" cy="2160000"/>
          </a:xfrm>
          <a:custGeom>
            <a:avLst/>
            <a:gdLst>
              <a:gd name="connsiteX0" fmla="*/ 0 w 2520000"/>
              <a:gd name="connsiteY0" fmla="*/ 0 h 2160000"/>
              <a:gd name="connsiteX1" fmla="*/ 2520000 w 2520000"/>
              <a:gd name="connsiteY1" fmla="*/ 0 h 2160000"/>
              <a:gd name="connsiteX2" fmla="*/ 2520000 w 2520000"/>
              <a:gd name="connsiteY2" fmla="*/ 2160000 h 2160000"/>
              <a:gd name="connsiteX3" fmla="*/ 0 w 252000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0000" h="2160000">
                <a:moveTo>
                  <a:pt x="0" y="0"/>
                </a:moveTo>
                <a:lnTo>
                  <a:pt x="2520000" y="0"/>
                </a:lnTo>
                <a:lnTo>
                  <a:pt x="2520000" y="2160000"/>
                </a:lnTo>
                <a:lnTo>
                  <a:pt x="0" y="2160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0" y="1680844"/>
            <a:ext cx="12190233" cy="216066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6300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2393917065"/>
              </p:ext>
            </p:extLst>
          </p:nvPr>
        </p:nvGraphicFramePr>
        <p:xfrm>
          <a:off x="267435" y="3332521"/>
          <a:ext cx="1831530" cy="485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2028722901"/>
              </p:ext>
            </p:extLst>
          </p:nvPr>
        </p:nvGraphicFramePr>
        <p:xfrm>
          <a:off x="2689008" y="3344394"/>
          <a:ext cx="1831530" cy="485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1516371936"/>
              </p:ext>
            </p:extLst>
          </p:nvPr>
        </p:nvGraphicFramePr>
        <p:xfrm>
          <a:off x="5158671" y="3344394"/>
          <a:ext cx="1831530" cy="485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635705614"/>
              </p:ext>
            </p:extLst>
          </p:nvPr>
        </p:nvGraphicFramePr>
        <p:xfrm>
          <a:off x="7632483" y="3356928"/>
          <a:ext cx="1831530" cy="485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1998784689"/>
              </p:ext>
            </p:extLst>
          </p:nvPr>
        </p:nvGraphicFramePr>
        <p:xfrm>
          <a:off x="9959571" y="3332521"/>
          <a:ext cx="1831530" cy="485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3" name="Прямоугольник 32"/>
          <p:cNvSpPr/>
          <p:nvPr/>
        </p:nvSpPr>
        <p:spPr>
          <a:xfrm>
            <a:off x="324482" y="2681851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802084" y="2681851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211414" y="2669977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755666" y="2681851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0065077" y="2681851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endParaRPr lang="ru-RU" sz="4400" b="1" dirty="0">
              <a:solidFill>
                <a:schemeClr val="bg1"/>
              </a:solidFill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H="1">
            <a:off x="270934" y="4201522"/>
            <a:ext cx="1" cy="54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>
            <a:off x="2383462" y="4201522"/>
            <a:ext cx="1" cy="54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4930347" y="4194689"/>
            <a:ext cx="1" cy="54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7184504" y="4201522"/>
            <a:ext cx="1" cy="54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H="1">
            <a:off x="9803781" y="4201522"/>
            <a:ext cx="1" cy="54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278601" y="5426659"/>
            <a:ext cx="2743200" cy="365125"/>
          </a:xfrm>
        </p:spPr>
        <p:txBody>
          <a:bodyPr/>
          <a:lstStyle/>
          <a:p>
            <a:fld id="{C0E6FB25-4AD7-48AE-92F7-604E632CF7E6}" type="slidenum">
              <a:rPr lang="ru-RU" sz="1600" smtClean="0"/>
              <a:t>2</a:t>
            </a:fld>
            <a:endParaRPr lang="ru-RU" sz="1600" dirty="0"/>
          </a:p>
        </p:txBody>
      </p:sp>
      <p:sp>
        <p:nvSpPr>
          <p:cNvPr id="44" name="Заголовок 1"/>
          <p:cNvSpPr txBox="1">
            <a:spLocks/>
          </p:cNvSpPr>
          <p:nvPr/>
        </p:nvSpPr>
        <p:spPr>
          <a:xfrm>
            <a:off x="159024" y="6086602"/>
            <a:ext cx="4361514" cy="4037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сфере культуры - 16 организаций</a:t>
            </a:r>
          </a:p>
        </p:txBody>
      </p:sp>
      <p:sp>
        <p:nvSpPr>
          <p:cNvPr id="45" name="Заголовок 1"/>
          <p:cNvSpPr txBox="1">
            <a:spLocks/>
          </p:cNvSpPr>
          <p:nvPr/>
        </p:nvSpPr>
        <p:spPr>
          <a:xfrm>
            <a:off x="159024" y="6389631"/>
            <a:ext cx="5366970" cy="3133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сфере охраны здоровья – 51 организация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813271" y="6396663"/>
            <a:ext cx="4658327" cy="369332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 сфере образования – 242 организации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939615" y="6086602"/>
            <a:ext cx="6165776" cy="348494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 сфере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социального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обслуживания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– 73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организации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226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1139292" y="121340"/>
            <a:ext cx="11052708" cy="5125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Средние результаты независимой оценки качества условий оказания услуг организациями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29801" y="998683"/>
            <a:ext cx="114258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oogle Shape;571;p37"/>
          <p:cNvGrpSpPr/>
          <p:nvPr/>
        </p:nvGrpSpPr>
        <p:grpSpPr>
          <a:xfrm>
            <a:off x="429801" y="255450"/>
            <a:ext cx="464861" cy="566875"/>
            <a:chOff x="596350" y="929175"/>
            <a:chExt cx="407950" cy="497475"/>
          </a:xfrm>
        </p:grpSpPr>
        <p:sp>
          <p:nvSpPr>
            <p:cNvPr id="44" name="Google Shape;572;p37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73;p37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74;p37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75;p37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76;p37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77;p37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78;p37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958839290"/>
              </p:ext>
            </p:extLst>
          </p:nvPr>
        </p:nvGraphicFramePr>
        <p:xfrm>
          <a:off x="154811" y="782784"/>
          <a:ext cx="11421979" cy="6075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1" name="Диаграмма 50"/>
          <p:cNvGraphicFramePr/>
          <p:nvPr>
            <p:extLst>
              <p:ext uri="{D42A27DB-BD31-4B8C-83A1-F6EECF244321}">
                <p14:modId xmlns:p14="http://schemas.microsoft.com/office/powerpoint/2010/main" val="934818464"/>
              </p:ext>
            </p:extLst>
          </p:nvPr>
        </p:nvGraphicFramePr>
        <p:xfrm>
          <a:off x="4010526" y="998683"/>
          <a:ext cx="4539915" cy="3621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20127" y="3079801"/>
            <a:ext cx="32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Комфортность </a:t>
            </a:r>
            <a:r>
              <a:rPr lang="ru-RU" dirty="0">
                <a:solidFill>
                  <a:srgbClr val="002060"/>
                </a:solidFill>
              </a:rPr>
              <a:t>условий 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предоставления услуг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093166008"/>
              </p:ext>
            </p:extLst>
          </p:nvPr>
        </p:nvGraphicFramePr>
        <p:xfrm>
          <a:off x="7890980" y="978232"/>
          <a:ext cx="4539915" cy="3621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015441597"/>
              </p:ext>
            </p:extLst>
          </p:nvPr>
        </p:nvGraphicFramePr>
        <p:xfrm>
          <a:off x="313829" y="3891451"/>
          <a:ext cx="3642307" cy="2801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8859" y="5758983"/>
            <a:ext cx="4186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Д</a:t>
            </a:r>
            <a:r>
              <a:rPr lang="ru-RU" dirty="0" smtClean="0">
                <a:solidFill>
                  <a:srgbClr val="002060"/>
                </a:solidFill>
              </a:rPr>
              <a:t>оброжелательность</a:t>
            </a:r>
            <a:r>
              <a:rPr lang="ru-RU" dirty="0">
                <a:solidFill>
                  <a:srgbClr val="002060"/>
                </a:solidFill>
              </a:rPr>
              <a:t>, вежливость работников организаций</a:t>
            </a: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872638647"/>
              </p:ext>
            </p:extLst>
          </p:nvPr>
        </p:nvGraphicFramePr>
        <p:xfrm>
          <a:off x="4266452" y="3865082"/>
          <a:ext cx="3642307" cy="2801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266452" y="5755338"/>
            <a:ext cx="4186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Удовлетворенность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2060"/>
                </a:solidFill>
              </a:rPr>
              <a:t>условиями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оказания услуг</a:t>
            </a:r>
            <a:endParaRPr lang="ru-RU" dirty="0">
              <a:solidFill>
                <a:srgbClr val="002060"/>
              </a:solidFill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742870" y="3079801"/>
            <a:ext cx="10651364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742870" y="1244720"/>
            <a:ext cx="10651364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2425321" y="4097456"/>
            <a:ext cx="7020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6FB25-4AD7-48AE-92F7-604E632CF7E6}" type="slidenum">
              <a:rPr lang="ru-RU" sz="1600" smtClean="0"/>
              <a:t>3</a:t>
            </a:fld>
            <a:endParaRPr lang="ru-RU" sz="1600" dirty="0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871074" y="5720284"/>
            <a:ext cx="7020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9203240" y="5954092"/>
            <a:ext cx="1691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www.bus.gov.ru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0986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Заголовок 1"/>
          <p:cNvSpPr txBox="1">
            <a:spLocks/>
          </p:cNvSpPr>
          <p:nvPr/>
        </p:nvSpPr>
        <p:spPr>
          <a:xfrm>
            <a:off x="1139292" y="121920"/>
            <a:ext cx="11052708" cy="7104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Динамика результатов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независимой оценки качества условий оказания услуг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организациями в сравнении с предыдущим отчетным периодом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499966" y="1414278"/>
            <a:ext cx="1087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6FB25-4AD7-48AE-92F7-604E632CF7E6}" type="slidenum">
              <a:rPr lang="ru-RU" sz="1600" smtClean="0"/>
              <a:t>4</a:t>
            </a:fld>
            <a:endParaRPr lang="ru-RU" sz="1600" dirty="0"/>
          </a:p>
        </p:txBody>
      </p:sp>
      <p:grpSp>
        <p:nvGrpSpPr>
          <p:cNvPr id="8" name="Google Shape;741;p37"/>
          <p:cNvGrpSpPr/>
          <p:nvPr/>
        </p:nvGrpSpPr>
        <p:grpSpPr>
          <a:xfrm>
            <a:off x="440930" y="294540"/>
            <a:ext cx="608880" cy="601089"/>
            <a:chOff x="4604550" y="3714775"/>
            <a:chExt cx="439625" cy="319075"/>
          </a:xfrm>
          <a:solidFill>
            <a:schemeClr val="accent6">
              <a:lumMod val="50000"/>
            </a:schemeClr>
          </a:solidFill>
        </p:grpSpPr>
        <p:sp>
          <p:nvSpPr>
            <p:cNvPr id="9" name="Google Shape;742;p37"/>
            <p:cNvSpPr/>
            <p:nvPr/>
          </p:nvSpPr>
          <p:spPr>
            <a:xfrm>
              <a:off x="4604550" y="3714775"/>
              <a:ext cx="439625" cy="319075"/>
            </a:xfrm>
            <a:custGeom>
              <a:avLst/>
              <a:gdLst/>
              <a:ahLst/>
              <a:cxnLst/>
              <a:rect l="l" t="t" r="r" b="b"/>
              <a:pathLst>
                <a:path w="17585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2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grpFill/>
            <a:ln w="12175" cap="rnd" cmpd="sng">
              <a:solidFill>
                <a:srgbClr val="4774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43;p37"/>
            <p:cNvSpPr/>
            <p:nvPr/>
          </p:nvSpPr>
          <p:spPr>
            <a:xfrm>
              <a:off x="4647175" y="3761675"/>
              <a:ext cx="354400" cy="213725"/>
            </a:xfrm>
            <a:custGeom>
              <a:avLst/>
              <a:gdLst/>
              <a:ahLst/>
              <a:cxnLst/>
              <a:rect l="l" t="t" r="r" b="b"/>
              <a:pathLst>
                <a:path w="14176" h="8549" fill="none" extrusionOk="0">
                  <a:moveTo>
                    <a:pt x="1" y="8549"/>
                  </a:moveTo>
                  <a:lnTo>
                    <a:pt x="3654" y="4408"/>
                  </a:lnTo>
                  <a:lnTo>
                    <a:pt x="5821" y="5699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10571" y="3337"/>
                  </a:lnTo>
                  <a:lnTo>
                    <a:pt x="14175" y="0"/>
                  </a:lnTo>
                </a:path>
              </a:pathLst>
            </a:custGeom>
            <a:solidFill>
              <a:schemeClr val="accent6">
                <a:lumMod val="50000"/>
              </a:schemeClr>
            </a:solidFill>
            <a:ln w="12175" cap="rnd" cmpd="sng">
              <a:solidFill>
                <a:srgbClr val="4774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343553" y="3374826"/>
            <a:ext cx="2581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в </a:t>
            </a:r>
            <a:r>
              <a:rPr lang="ru-RU" sz="2000" dirty="0" smtClean="0">
                <a:solidFill>
                  <a:srgbClr val="002060"/>
                </a:solidFill>
              </a:rPr>
              <a:t>сфере охраны здоровья</a:t>
            </a:r>
            <a:endParaRPr lang="ru-RU" sz="20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21199" y="2141577"/>
            <a:ext cx="2538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87,7 </a:t>
            </a:r>
            <a:r>
              <a:rPr lang="ru-RU" sz="2000" b="1" dirty="0" smtClean="0">
                <a:solidFill>
                  <a:srgbClr val="002060"/>
                </a:solidFill>
              </a:rPr>
              <a:t> балла </a:t>
            </a:r>
            <a:r>
              <a:rPr lang="ru-RU" sz="2000" b="1" dirty="0">
                <a:solidFill>
                  <a:srgbClr val="00B050"/>
                </a:solidFill>
              </a:rPr>
              <a:t>↑</a:t>
            </a:r>
            <a:endParaRPr lang="ru-RU" sz="2000" b="1" dirty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23150" y="2108989"/>
            <a:ext cx="2538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85,9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балла</a:t>
            </a:r>
            <a:endParaRPr lang="ru-RU" sz="2000" b="1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08" y="3374826"/>
            <a:ext cx="722778" cy="72277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03208" y="4781707"/>
            <a:ext cx="2538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в </a:t>
            </a:r>
            <a:r>
              <a:rPr lang="ru-RU" sz="2000" dirty="0" smtClean="0">
                <a:solidFill>
                  <a:srgbClr val="002060"/>
                </a:solidFill>
              </a:rPr>
              <a:t>сфере образования</a:t>
            </a:r>
            <a:endParaRPr lang="ru-RU" sz="20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27401" y="3505524"/>
            <a:ext cx="2538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84,1 балла </a:t>
            </a:r>
            <a:r>
              <a:rPr lang="ru-RU" sz="2000" b="1" dirty="0">
                <a:solidFill>
                  <a:srgbClr val="FFC000"/>
                </a:solidFill>
              </a:rPr>
              <a:t>↓</a:t>
            </a:r>
            <a:endParaRPr lang="ru-RU" sz="2000" b="1" dirty="0">
              <a:solidFill>
                <a:srgbClr val="FFC000"/>
              </a:solidFill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23150" y="3503832"/>
            <a:ext cx="2538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90 баллов</a:t>
            </a:r>
            <a:endParaRPr lang="ru-RU" sz="20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86740" y="5763763"/>
            <a:ext cx="2538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в </a:t>
            </a:r>
            <a:r>
              <a:rPr lang="ru-RU" sz="2000" dirty="0" smtClean="0">
                <a:solidFill>
                  <a:srgbClr val="002060"/>
                </a:solidFill>
              </a:rPr>
              <a:t>сфере социального обслуживания</a:t>
            </a:r>
            <a:endParaRPr lang="ru-RU" sz="20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566383" y="4762119"/>
            <a:ext cx="2538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129,2</a:t>
            </a: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балла </a:t>
            </a:r>
            <a:r>
              <a:rPr lang="ru-RU" sz="2000" b="1" dirty="0" smtClean="0">
                <a:solidFill>
                  <a:srgbClr val="002060"/>
                </a:solidFill>
              </a:rPr>
              <a:t>(из </a:t>
            </a:r>
            <a:r>
              <a:rPr lang="ru-RU" sz="2000" b="1" dirty="0">
                <a:solidFill>
                  <a:srgbClr val="002060"/>
                </a:solidFill>
              </a:rPr>
              <a:t>160) </a:t>
            </a:r>
            <a:endParaRPr lang="ru-RU" sz="20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27400" y="4733156"/>
            <a:ext cx="2538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91,3 </a:t>
            </a:r>
            <a:r>
              <a:rPr lang="ru-RU" sz="2000" b="1" dirty="0" smtClean="0">
                <a:solidFill>
                  <a:srgbClr val="002060"/>
                </a:solidFill>
              </a:rPr>
              <a:t>балла</a:t>
            </a:r>
            <a:endParaRPr lang="ru-RU" sz="2000" b="1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1026" name="Picture 2" descr="C:\Users\KolesnikovaDR\AppData\Local\Microsoft\Windows\INetCache\IE\UZ4RZKRF\Linecons_graduation-cap.svg[1]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30" y="4715860"/>
            <a:ext cx="730056" cy="73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майлик-эмодзи 🤝 'Рукопожатие' ВК (ВКонтакте), Инстаграм, Ватсап: код  смайла, значение и расшифровка"/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12" y="5709648"/>
            <a:ext cx="762000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Фотография на тему Красочные театральные маски | PressFot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29" y="1762345"/>
            <a:ext cx="1015411" cy="101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365146" y="2113274"/>
            <a:ext cx="2581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в </a:t>
            </a:r>
            <a:r>
              <a:rPr lang="ru-RU" sz="2000" dirty="0" smtClean="0">
                <a:solidFill>
                  <a:srgbClr val="002060"/>
                </a:solidFill>
              </a:rPr>
              <a:t>сфере </a:t>
            </a:r>
            <a:r>
              <a:rPr lang="ru-RU" sz="2000" dirty="0" smtClean="0">
                <a:solidFill>
                  <a:srgbClr val="002060"/>
                </a:solidFill>
              </a:rPr>
              <a:t>культуры</a:t>
            </a:r>
            <a:endParaRPr lang="ru-RU" sz="20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83590" y="1472246"/>
            <a:ext cx="1213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cs typeface="Arial" pitchFamily="34" charset="0"/>
              </a:rPr>
              <a:t>2021 год</a:t>
            </a:r>
            <a:endParaRPr lang="ru-RU" sz="20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72226" y="1454004"/>
            <a:ext cx="2040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cs typeface="Arial" pitchFamily="34" charset="0"/>
              </a:rPr>
              <a:t>2018 -2020 годы</a:t>
            </a:r>
            <a:endParaRPr lang="ru-RU" sz="20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62336" y="5890593"/>
            <a:ext cx="2538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84,3 </a:t>
            </a:r>
            <a:r>
              <a:rPr lang="ru-RU" sz="2000" b="1" dirty="0" smtClean="0">
                <a:solidFill>
                  <a:srgbClr val="002060"/>
                </a:solidFill>
              </a:rPr>
              <a:t>балла</a:t>
            </a:r>
            <a:endParaRPr lang="ru-RU" sz="20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27399" y="5796824"/>
            <a:ext cx="2538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93</a:t>
            </a:r>
            <a:r>
              <a:rPr lang="ru-RU" sz="2000" b="1" dirty="0" smtClean="0">
                <a:solidFill>
                  <a:srgbClr val="002060"/>
                </a:solidFill>
              </a:rPr>
              <a:t> балла</a:t>
            </a:r>
            <a:r>
              <a:rPr lang="ru-RU" sz="2000" b="1" dirty="0">
                <a:solidFill>
                  <a:srgbClr val="00B050"/>
                </a:solidFill>
              </a:rPr>
              <a:t>↑</a:t>
            </a:r>
            <a:endParaRPr lang="ru-RU" sz="2000" b="1" dirty="0">
              <a:solidFill>
                <a:srgbClr val="00B05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845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Заголовок 1"/>
          <p:cNvSpPr txBox="1">
            <a:spLocks/>
          </p:cNvSpPr>
          <p:nvPr/>
        </p:nvSpPr>
        <p:spPr>
          <a:xfrm>
            <a:off x="1350737" y="322833"/>
            <a:ext cx="11052708" cy="5622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Рейтинги организаций в сфере культуры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429801" y="877080"/>
            <a:ext cx="1087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6FB25-4AD7-48AE-92F7-604E632CF7E6}" type="slidenum">
              <a:rPr lang="ru-RU" sz="1600" smtClean="0"/>
              <a:t>5</a:t>
            </a:fld>
            <a:endParaRPr lang="ru-RU" sz="1600" dirty="0"/>
          </a:p>
        </p:txBody>
      </p:sp>
      <p:grpSp>
        <p:nvGrpSpPr>
          <p:cNvPr id="26" name="Google Shape;735;p37"/>
          <p:cNvGrpSpPr/>
          <p:nvPr/>
        </p:nvGrpSpPr>
        <p:grpSpPr>
          <a:xfrm>
            <a:off x="429801" y="313661"/>
            <a:ext cx="617732" cy="448317"/>
            <a:chOff x="3932350" y="3714775"/>
            <a:chExt cx="439650" cy="319075"/>
          </a:xfrm>
        </p:grpSpPr>
        <p:sp>
          <p:nvSpPr>
            <p:cNvPr id="27" name="Google Shape;736;p37"/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l" t="t" r="r" b="b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37;p37"/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38;p37"/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39;p37"/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l" t="t" r="r" b="b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40;p37"/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l" t="t" r="r" b="b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392722" y="1620252"/>
            <a:ext cx="985206" cy="1239774"/>
            <a:chOff x="541504" y="1270693"/>
            <a:chExt cx="1074974" cy="1377102"/>
          </a:xfrm>
        </p:grpSpPr>
        <p:pic>
          <p:nvPicPr>
            <p:cNvPr id="48" name="Picture 2" descr="https://img2.freepng.ru/20180520/gs/kisspng-silhouette-information-dog-clip-art-5b0202b9c28e30.0951806015268584257969.jp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551" y="1270693"/>
              <a:ext cx="923567" cy="1052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Прямоугольник 33"/>
            <p:cNvSpPr/>
            <p:nvPr/>
          </p:nvSpPr>
          <p:spPr>
            <a:xfrm>
              <a:off x="541504" y="2278462"/>
              <a:ext cx="1074974" cy="3693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1 место </a:t>
              </a: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430746" y="3466620"/>
            <a:ext cx="986400" cy="1278000"/>
            <a:chOff x="595237" y="2690622"/>
            <a:chExt cx="1074974" cy="1352334"/>
          </a:xfrm>
        </p:grpSpPr>
        <p:pic>
          <p:nvPicPr>
            <p:cNvPr id="52" name="Picture 2" descr="https://img2.freepng.ru/20180520/gs/kisspng-silhouette-information-dog-clip-art-5b0202b9c28e30.0951806015268584257969.jp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462" y="2690622"/>
              <a:ext cx="902757" cy="98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Прямоугольник 53"/>
            <p:cNvSpPr/>
            <p:nvPr/>
          </p:nvSpPr>
          <p:spPr>
            <a:xfrm>
              <a:off x="595237" y="3673624"/>
              <a:ext cx="10749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место </a:t>
              </a: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482842" y="5196712"/>
            <a:ext cx="986400" cy="1278000"/>
            <a:chOff x="615126" y="4156768"/>
            <a:chExt cx="1074974" cy="1303295"/>
          </a:xfrm>
        </p:grpSpPr>
        <p:pic>
          <p:nvPicPr>
            <p:cNvPr id="56" name="Picture 2" descr="https://img2.freepng.ru/20180520/gs/kisspng-silhouette-information-dog-clip-art-5b0202b9c28e30.0951806015268584257969.jp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239" y="4156768"/>
              <a:ext cx="862980" cy="939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Прямоугольник 57"/>
            <p:cNvSpPr/>
            <p:nvPr/>
          </p:nvSpPr>
          <p:spPr>
            <a:xfrm>
              <a:off x="615126" y="5090731"/>
              <a:ext cx="10749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 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место 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1472912" y="1525951"/>
            <a:ext cx="4061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Б</a:t>
            </a:r>
            <a:r>
              <a:rPr lang="ru-RU" dirty="0" smtClean="0">
                <a:solidFill>
                  <a:srgbClr val="002060"/>
                </a:solidFill>
              </a:rPr>
              <a:t>юджетное </a:t>
            </a:r>
            <a:r>
              <a:rPr lang="ru-RU" dirty="0">
                <a:solidFill>
                  <a:srgbClr val="002060"/>
                </a:solidFill>
              </a:rPr>
              <a:t>учреждение автономного округа «Государственный художественный музей» </a:t>
            </a:r>
            <a:r>
              <a:rPr lang="ru-RU" b="1" dirty="0" smtClean="0">
                <a:solidFill>
                  <a:srgbClr val="002060"/>
                </a:solidFill>
              </a:rPr>
              <a:t>(98 баллов)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581849" y="3357956"/>
            <a:ext cx="4130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М</a:t>
            </a:r>
            <a:r>
              <a:rPr lang="ru-RU" dirty="0" smtClean="0">
                <a:solidFill>
                  <a:srgbClr val="002060"/>
                </a:solidFill>
              </a:rPr>
              <a:t>униципальное </a:t>
            </a:r>
            <a:r>
              <a:rPr lang="ru-RU" dirty="0">
                <a:solidFill>
                  <a:srgbClr val="002060"/>
                </a:solidFill>
              </a:rPr>
              <a:t>бюджетное учреждение «Библиотечно-информационная система» </a:t>
            </a:r>
            <a:r>
              <a:rPr lang="ru-RU" dirty="0" err="1" smtClean="0">
                <a:solidFill>
                  <a:srgbClr val="002060"/>
                </a:solidFill>
              </a:rPr>
              <a:t>г.Нижневартовск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(96 </a:t>
            </a:r>
            <a:r>
              <a:rPr lang="ru-RU" b="1" dirty="0" smtClean="0">
                <a:solidFill>
                  <a:srgbClr val="002060"/>
                </a:solidFill>
              </a:rPr>
              <a:t>балла)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571432" y="4838442"/>
            <a:ext cx="41514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Муниципальное </a:t>
            </a:r>
            <a:r>
              <a:rPr lang="ru-RU" dirty="0">
                <a:solidFill>
                  <a:srgbClr val="002060"/>
                </a:solidFill>
              </a:rPr>
              <a:t>автономное учреждение «Городской культурный центр» </a:t>
            </a:r>
            <a:r>
              <a:rPr lang="ru-RU" dirty="0" err="1" smtClean="0">
                <a:solidFill>
                  <a:srgbClr val="002060"/>
                </a:solidFill>
              </a:rPr>
              <a:t>г.Сургут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и </a:t>
            </a:r>
          </a:p>
          <a:p>
            <a:r>
              <a:rPr lang="ru-RU" dirty="0">
                <a:solidFill>
                  <a:srgbClr val="002060"/>
                </a:solidFill>
              </a:rPr>
              <a:t>М</a:t>
            </a:r>
            <a:r>
              <a:rPr lang="ru-RU" dirty="0" smtClean="0">
                <a:solidFill>
                  <a:srgbClr val="002060"/>
                </a:solidFill>
              </a:rPr>
              <a:t>униципальное </a:t>
            </a:r>
            <a:r>
              <a:rPr lang="ru-RU" dirty="0">
                <a:solidFill>
                  <a:srgbClr val="002060"/>
                </a:solidFill>
              </a:rPr>
              <a:t>автономное учреждение «Сургутская филармония»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 </a:t>
            </a:r>
            <a:r>
              <a:rPr lang="ru-RU" b="1" dirty="0" smtClean="0">
                <a:solidFill>
                  <a:srgbClr val="002060"/>
                </a:solidFill>
              </a:rPr>
              <a:t>(94 балла</a:t>
            </a:r>
            <a:r>
              <a:rPr lang="ru-RU" b="1" dirty="0" smtClean="0">
                <a:solidFill>
                  <a:srgbClr val="002060"/>
                </a:solidFill>
              </a:rPr>
              <a:t>)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cxnSp>
        <p:nvCxnSpPr>
          <p:cNvPr id="63" name="Прямая соединительная линия 62"/>
          <p:cNvCxnSpPr/>
          <p:nvPr/>
        </p:nvCxnSpPr>
        <p:spPr>
          <a:xfrm flipH="1">
            <a:off x="6120866" y="1420532"/>
            <a:ext cx="6166" cy="5197956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571432" y="989035"/>
            <a:ext cx="3664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cs typeface="Arial" pitchFamily="34" charset="0"/>
              </a:rPr>
              <a:t>Наибольшее количество баллов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349981" y="997378"/>
            <a:ext cx="3664860" cy="383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cs typeface="Arial" pitchFamily="34" charset="0"/>
              </a:rPr>
              <a:t>Наименьшее количество баллов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69" y="1485786"/>
            <a:ext cx="979090" cy="979090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7340596" y="1541546"/>
            <a:ext cx="4244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М</a:t>
            </a:r>
            <a:r>
              <a:rPr lang="ru-RU" dirty="0" smtClean="0">
                <a:solidFill>
                  <a:srgbClr val="002060"/>
                </a:solidFill>
              </a:rPr>
              <a:t>униципальное </a:t>
            </a:r>
            <a:r>
              <a:rPr lang="ru-RU" dirty="0">
                <a:solidFill>
                  <a:srgbClr val="002060"/>
                </a:solidFill>
              </a:rPr>
              <a:t>казенное учреждение «Сельский дом культуры»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д. </a:t>
            </a:r>
            <a:r>
              <a:rPr lang="ru-RU" dirty="0" err="1" smtClean="0">
                <a:solidFill>
                  <a:srgbClr val="002060"/>
                </a:solidFill>
              </a:rPr>
              <a:t>Шугур</a:t>
            </a:r>
            <a:r>
              <a:rPr lang="ru-RU" dirty="0" smtClean="0">
                <a:solidFill>
                  <a:srgbClr val="002060"/>
                </a:solidFill>
              </a:rPr>
              <a:t>, Кондинский район  </a:t>
            </a:r>
            <a:r>
              <a:rPr lang="ru-RU" b="1" dirty="0" smtClean="0">
                <a:solidFill>
                  <a:srgbClr val="002060"/>
                </a:solidFill>
              </a:rPr>
              <a:t>(65 баллов)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 flipH="1" flipV="1">
            <a:off x="440930" y="1380840"/>
            <a:ext cx="10849741" cy="79383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349981" y="3313297"/>
            <a:ext cx="4061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М</a:t>
            </a:r>
            <a:r>
              <a:rPr lang="ru-RU" dirty="0" smtClean="0">
                <a:solidFill>
                  <a:srgbClr val="002060"/>
                </a:solidFill>
              </a:rPr>
              <a:t>униципальное </a:t>
            </a:r>
            <a:r>
              <a:rPr lang="ru-RU" dirty="0">
                <a:solidFill>
                  <a:srgbClr val="002060"/>
                </a:solidFill>
              </a:rPr>
              <a:t>автономное учреждение городского округа Нижневартовск «Городской драматический театр» – </a:t>
            </a:r>
            <a:r>
              <a:rPr lang="ru-RU" b="1" dirty="0" smtClean="0">
                <a:solidFill>
                  <a:srgbClr val="002060"/>
                </a:solidFill>
              </a:rPr>
              <a:t>(69 баллов)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349981" y="5022679"/>
            <a:ext cx="4061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М</a:t>
            </a:r>
            <a:r>
              <a:rPr lang="ru-RU" dirty="0" smtClean="0">
                <a:solidFill>
                  <a:srgbClr val="002060"/>
                </a:solidFill>
              </a:rPr>
              <a:t>униципальное </a:t>
            </a:r>
            <a:r>
              <a:rPr lang="ru-RU" dirty="0">
                <a:solidFill>
                  <a:srgbClr val="002060"/>
                </a:solidFill>
              </a:rPr>
              <a:t>бюджетное учреждение «Центр национальных культур» </a:t>
            </a:r>
            <a:r>
              <a:rPr lang="ru-RU" dirty="0" err="1" smtClean="0">
                <a:solidFill>
                  <a:srgbClr val="002060"/>
                </a:solidFill>
              </a:rPr>
              <a:t>г.Нижневартовск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(71 балл)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902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Заголовок 1"/>
          <p:cNvSpPr txBox="1">
            <a:spLocks/>
          </p:cNvSpPr>
          <p:nvPr/>
        </p:nvSpPr>
        <p:spPr>
          <a:xfrm>
            <a:off x="1350737" y="322833"/>
            <a:ext cx="11052708" cy="5622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Рейтинги организаций в сфере охраны здоровья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429801" y="877080"/>
            <a:ext cx="1087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6FB25-4AD7-48AE-92F7-604E632CF7E6}" type="slidenum">
              <a:rPr lang="ru-RU" sz="1600" smtClean="0"/>
              <a:t>6</a:t>
            </a:fld>
            <a:endParaRPr lang="ru-RU" sz="1600" dirty="0"/>
          </a:p>
        </p:txBody>
      </p:sp>
      <p:grpSp>
        <p:nvGrpSpPr>
          <p:cNvPr id="26" name="Google Shape;735;p37"/>
          <p:cNvGrpSpPr/>
          <p:nvPr/>
        </p:nvGrpSpPr>
        <p:grpSpPr>
          <a:xfrm>
            <a:off x="429801" y="313661"/>
            <a:ext cx="617732" cy="448317"/>
            <a:chOff x="3932350" y="3714775"/>
            <a:chExt cx="439650" cy="319075"/>
          </a:xfrm>
        </p:grpSpPr>
        <p:sp>
          <p:nvSpPr>
            <p:cNvPr id="27" name="Google Shape;736;p37"/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l" t="t" r="r" b="b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37;p37"/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38;p37"/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39;p37"/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l" t="t" r="r" b="b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40;p37"/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l" t="t" r="r" b="b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392722" y="1620252"/>
            <a:ext cx="1074974" cy="1276603"/>
            <a:chOff x="541504" y="1270693"/>
            <a:chExt cx="1172921" cy="1418011"/>
          </a:xfrm>
        </p:grpSpPr>
        <p:pic>
          <p:nvPicPr>
            <p:cNvPr id="48" name="Picture 2" descr="https://img2.freepng.ru/20180520/gs/kisspng-silhouette-information-dog-clip-art-5b0202b9c28e30.0951806015268584257969.jp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551" y="1270693"/>
              <a:ext cx="923567" cy="1052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Прямоугольник 33"/>
            <p:cNvSpPr/>
            <p:nvPr/>
          </p:nvSpPr>
          <p:spPr>
            <a:xfrm>
              <a:off x="541504" y="2278462"/>
              <a:ext cx="1172921" cy="4102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место </a:t>
              </a: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430746" y="3466620"/>
            <a:ext cx="1074974" cy="1298301"/>
            <a:chOff x="595237" y="2690622"/>
            <a:chExt cx="1171502" cy="1373816"/>
          </a:xfrm>
        </p:grpSpPr>
        <p:pic>
          <p:nvPicPr>
            <p:cNvPr id="52" name="Picture 2" descr="https://img2.freepng.ru/20180520/gs/kisspng-silhouette-information-dog-clip-art-5b0202b9c28e30.0951806015268584257969.jp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462" y="2690622"/>
              <a:ext cx="902757" cy="98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Прямоугольник 53"/>
            <p:cNvSpPr/>
            <p:nvPr/>
          </p:nvSpPr>
          <p:spPr>
            <a:xfrm>
              <a:off x="595237" y="3673624"/>
              <a:ext cx="1171502" cy="3908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место </a:t>
              </a: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482842" y="5196712"/>
            <a:ext cx="1074974" cy="1285168"/>
            <a:chOff x="615126" y="4156768"/>
            <a:chExt cx="1171502" cy="1310605"/>
          </a:xfrm>
        </p:grpSpPr>
        <p:pic>
          <p:nvPicPr>
            <p:cNvPr id="56" name="Picture 2" descr="https://img2.freepng.ru/20180520/gs/kisspng-silhouette-information-dog-clip-art-5b0202b9c28e30.0951806015268584257969.jp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239" y="4156768"/>
              <a:ext cx="862980" cy="939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Прямоугольник 57"/>
            <p:cNvSpPr/>
            <p:nvPr/>
          </p:nvSpPr>
          <p:spPr>
            <a:xfrm>
              <a:off x="615126" y="5090731"/>
              <a:ext cx="1171502" cy="3766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место 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1571432" y="1591898"/>
            <a:ext cx="4280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Б</a:t>
            </a:r>
            <a:r>
              <a:rPr lang="ru-RU" dirty="0" smtClean="0">
                <a:solidFill>
                  <a:srgbClr val="002060"/>
                </a:solidFill>
              </a:rPr>
              <a:t>юджетное </a:t>
            </a:r>
            <a:r>
              <a:rPr lang="ru-RU" dirty="0">
                <a:solidFill>
                  <a:srgbClr val="002060"/>
                </a:solidFill>
              </a:rPr>
              <a:t>учреждение Ханты – Мансийского автономного округа – Югры «Сургутская городская клиническая поликлиника № 1» </a:t>
            </a:r>
            <a:r>
              <a:rPr lang="ru-RU" b="1" dirty="0" smtClean="0">
                <a:solidFill>
                  <a:srgbClr val="002060"/>
                </a:solidFill>
              </a:rPr>
              <a:t>(</a:t>
            </a:r>
            <a:r>
              <a:rPr lang="ru-RU" b="1" dirty="0" smtClean="0">
                <a:solidFill>
                  <a:srgbClr val="002060"/>
                </a:solidFill>
              </a:rPr>
              <a:t>89,86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балла)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581848" y="3357956"/>
            <a:ext cx="4270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Б</a:t>
            </a:r>
            <a:r>
              <a:rPr lang="ru-RU" dirty="0" smtClean="0">
                <a:solidFill>
                  <a:srgbClr val="002060"/>
                </a:solidFill>
              </a:rPr>
              <a:t>юджетное </a:t>
            </a:r>
            <a:r>
              <a:rPr lang="ru-RU" dirty="0">
                <a:solidFill>
                  <a:srgbClr val="002060"/>
                </a:solidFill>
              </a:rPr>
              <a:t>учреждение Ханты – Мансийского автономного округа – Югры «Сургутская городская клиническая поликлиника № </a:t>
            </a:r>
            <a:r>
              <a:rPr lang="ru-RU" dirty="0" smtClean="0">
                <a:solidFill>
                  <a:srgbClr val="002060"/>
                </a:solidFill>
              </a:rPr>
              <a:t>4» </a:t>
            </a:r>
            <a:r>
              <a:rPr lang="ru-RU" b="1" dirty="0" smtClean="0">
                <a:solidFill>
                  <a:srgbClr val="002060"/>
                </a:solidFill>
              </a:rPr>
              <a:t>(89,88 </a:t>
            </a:r>
            <a:r>
              <a:rPr lang="ru-RU" b="1" dirty="0" smtClean="0">
                <a:solidFill>
                  <a:srgbClr val="002060"/>
                </a:solidFill>
              </a:rPr>
              <a:t>балла)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571432" y="5093301"/>
            <a:ext cx="4280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Б</a:t>
            </a:r>
            <a:r>
              <a:rPr lang="ru-RU" dirty="0" smtClean="0">
                <a:solidFill>
                  <a:srgbClr val="002060"/>
                </a:solidFill>
              </a:rPr>
              <a:t>юджетное </a:t>
            </a:r>
            <a:r>
              <a:rPr lang="ru-RU" dirty="0">
                <a:solidFill>
                  <a:srgbClr val="002060"/>
                </a:solidFill>
              </a:rPr>
              <a:t>учреждение Ханты – Мансийского автономного округа – Югры «Сургутская городская клиническая поликлиника № </a:t>
            </a:r>
            <a:r>
              <a:rPr lang="ru-RU" dirty="0" smtClean="0">
                <a:solidFill>
                  <a:srgbClr val="002060"/>
                </a:solidFill>
              </a:rPr>
              <a:t>5»</a:t>
            </a:r>
            <a:r>
              <a:rPr lang="ru-RU" b="1" dirty="0" smtClean="0">
                <a:solidFill>
                  <a:srgbClr val="002060"/>
                </a:solidFill>
              </a:rPr>
              <a:t>(89,86 </a:t>
            </a:r>
            <a:r>
              <a:rPr lang="ru-RU" b="1" dirty="0" smtClean="0">
                <a:solidFill>
                  <a:srgbClr val="002060"/>
                </a:solidFill>
              </a:rPr>
              <a:t>балла)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cxnSp>
        <p:nvCxnSpPr>
          <p:cNvPr id="63" name="Прямая соединительная линия 62"/>
          <p:cNvCxnSpPr/>
          <p:nvPr/>
        </p:nvCxnSpPr>
        <p:spPr>
          <a:xfrm flipH="1">
            <a:off x="6120866" y="1420532"/>
            <a:ext cx="6166" cy="5197956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616588" y="1037070"/>
            <a:ext cx="3664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cs typeface="Arial" pitchFamily="34" charset="0"/>
              </a:rPr>
              <a:t>Наибольшее количество баллов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349981" y="1037070"/>
            <a:ext cx="3664860" cy="383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cs typeface="Arial" pitchFamily="34" charset="0"/>
              </a:rPr>
              <a:t>Наименьшее количество баллов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69" y="1485786"/>
            <a:ext cx="979090" cy="979090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7349981" y="1573166"/>
            <a:ext cx="4061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Общество </a:t>
            </a:r>
            <a:r>
              <a:rPr lang="ru-RU" dirty="0">
                <a:solidFill>
                  <a:srgbClr val="002060"/>
                </a:solidFill>
              </a:rPr>
              <a:t>с ограниченной ответственностью «Центр эстетической стоматологии «Аполлония» </a:t>
            </a:r>
            <a:r>
              <a:rPr lang="ru-RU" dirty="0" smtClean="0">
                <a:solidFill>
                  <a:srgbClr val="002060"/>
                </a:solidFill>
              </a:rPr>
              <a:t>г. </a:t>
            </a:r>
            <a:r>
              <a:rPr lang="ru-RU" dirty="0">
                <a:solidFill>
                  <a:srgbClr val="002060"/>
                </a:solidFill>
              </a:rPr>
              <a:t>Сургут </a:t>
            </a:r>
            <a:r>
              <a:rPr lang="ru-RU" b="1" dirty="0" smtClean="0">
                <a:solidFill>
                  <a:srgbClr val="002060"/>
                </a:solidFill>
              </a:rPr>
              <a:t>(67,56 </a:t>
            </a:r>
            <a:r>
              <a:rPr lang="ru-RU" b="1" dirty="0" smtClean="0">
                <a:solidFill>
                  <a:srgbClr val="002060"/>
                </a:solidFill>
              </a:rPr>
              <a:t>балла)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 flipH="1" flipV="1">
            <a:off x="452060" y="1380840"/>
            <a:ext cx="10849741" cy="79383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349851" y="3261000"/>
            <a:ext cx="40611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О</a:t>
            </a:r>
            <a:r>
              <a:rPr lang="ru-RU" dirty="0" smtClean="0">
                <a:solidFill>
                  <a:srgbClr val="002060"/>
                </a:solidFill>
              </a:rPr>
              <a:t>бщество </a:t>
            </a:r>
            <a:r>
              <a:rPr lang="ru-RU" dirty="0">
                <a:solidFill>
                  <a:srgbClr val="002060"/>
                </a:solidFill>
              </a:rPr>
              <a:t>с ограниченной ответственностью «Частная поликлиника «Лаборатория гистологии и цитологии» </a:t>
            </a:r>
            <a:r>
              <a:rPr lang="ru-RU" dirty="0" err="1" smtClean="0">
                <a:solidFill>
                  <a:srgbClr val="002060"/>
                </a:solidFill>
              </a:rPr>
              <a:t>г.Нижневартовск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(67,76 </a:t>
            </a:r>
            <a:r>
              <a:rPr lang="ru-RU" b="1" dirty="0" smtClean="0">
                <a:solidFill>
                  <a:srgbClr val="002060"/>
                </a:solidFill>
              </a:rPr>
              <a:t>балла)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349851" y="5093301"/>
            <a:ext cx="4061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О</a:t>
            </a:r>
            <a:r>
              <a:rPr lang="ru-RU" dirty="0" smtClean="0">
                <a:solidFill>
                  <a:srgbClr val="002060"/>
                </a:solidFill>
              </a:rPr>
              <a:t>бщество </a:t>
            </a:r>
            <a:r>
              <a:rPr lang="ru-RU" dirty="0">
                <a:solidFill>
                  <a:srgbClr val="002060"/>
                </a:solidFill>
              </a:rPr>
              <a:t>с ограниченной ответственностью «</a:t>
            </a:r>
            <a:r>
              <a:rPr lang="ru-RU" dirty="0" err="1">
                <a:solidFill>
                  <a:srgbClr val="002060"/>
                </a:solidFill>
              </a:rPr>
              <a:t>Медиастом</a:t>
            </a:r>
            <a:r>
              <a:rPr lang="ru-RU" dirty="0">
                <a:solidFill>
                  <a:srgbClr val="002060"/>
                </a:solidFill>
              </a:rPr>
              <a:t>» </a:t>
            </a:r>
            <a:r>
              <a:rPr lang="ru-RU" dirty="0" err="1" smtClean="0">
                <a:solidFill>
                  <a:srgbClr val="002060"/>
                </a:solidFill>
              </a:rPr>
              <a:t>г.Пыть-Ях</a:t>
            </a:r>
            <a:r>
              <a:rPr lang="ru-RU" dirty="0" smtClean="0">
                <a:solidFill>
                  <a:srgbClr val="002060"/>
                </a:solidFill>
              </a:rPr>
              <a:t>  </a:t>
            </a:r>
            <a:r>
              <a:rPr lang="ru-RU" b="1" dirty="0" smtClean="0">
                <a:solidFill>
                  <a:srgbClr val="002060"/>
                </a:solidFill>
              </a:rPr>
              <a:t>(72,24 </a:t>
            </a:r>
            <a:r>
              <a:rPr lang="ru-RU" b="1" dirty="0" smtClean="0">
                <a:solidFill>
                  <a:srgbClr val="002060"/>
                </a:solidFill>
              </a:rPr>
              <a:t>балла)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056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Заголовок 1"/>
          <p:cNvSpPr txBox="1">
            <a:spLocks/>
          </p:cNvSpPr>
          <p:nvPr/>
        </p:nvSpPr>
        <p:spPr>
          <a:xfrm>
            <a:off x="1350737" y="322833"/>
            <a:ext cx="11052708" cy="5622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Рейтинги организаций в сфере образования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429801" y="877080"/>
            <a:ext cx="1087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6FB25-4AD7-48AE-92F7-604E632CF7E6}" type="slidenum">
              <a:rPr lang="ru-RU" sz="1600" smtClean="0"/>
              <a:t>7</a:t>
            </a:fld>
            <a:endParaRPr lang="ru-RU" sz="1600" dirty="0"/>
          </a:p>
        </p:txBody>
      </p:sp>
      <p:grpSp>
        <p:nvGrpSpPr>
          <p:cNvPr id="26" name="Google Shape;735;p37"/>
          <p:cNvGrpSpPr/>
          <p:nvPr/>
        </p:nvGrpSpPr>
        <p:grpSpPr>
          <a:xfrm>
            <a:off x="429801" y="313661"/>
            <a:ext cx="617732" cy="448317"/>
            <a:chOff x="3932350" y="3714775"/>
            <a:chExt cx="439650" cy="319075"/>
          </a:xfrm>
        </p:grpSpPr>
        <p:sp>
          <p:nvSpPr>
            <p:cNvPr id="27" name="Google Shape;736;p37"/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l" t="t" r="r" b="b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37;p37"/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38;p37"/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39;p37"/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l" t="t" r="r" b="b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40;p37"/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l" t="t" r="r" b="b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392722" y="1620252"/>
            <a:ext cx="1074974" cy="1276603"/>
            <a:chOff x="541504" y="1270693"/>
            <a:chExt cx="1172921" cy="1418011"/>
          </a:xfrm>
        </p:grpSpPr>
        <p:pic>
          <p:nvPicPr>
            <p:cNvPr id="48" name="Picture 2" descr="https://img2.freepng.ru/20180520/gs/kisspng-silhouette-information-dog-clip-art-5b0202b9c28e30.0951806015268584257969.jp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551" y="1270693"/>
              <a:ext cx="923567" cy="1052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Прямоугольник 33"/>
            <p:cNvSpPr/>
            <p:nvPr/>
          </p:nvSpPr>
          <p:spPr>
            <a:xfrm>
              <a:off x="541504" y="2278462"/>
              <a:ext cx="1172921" cy="4102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место </a:t>
              </a: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429801" y="3097136"/>
            <a:ext cx="1074974" cy="1298301"/>
            <a:chOff x="595237" y="2690622"/>
            <a:chExt cx="1171502" cy="1373816"/>
          </a:xfrm>
        </p:grpSpPr>
        <p:pic>
          <p:nvPicPr>
            <p:cNvPr id="52" name="Picture 2" descr="https://img2.freepng.ru/20180520/gs/kisspng-silhouette-information-dog-clip-art-5b0202b9c28e30.0951806015268584257969.jp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462" y="2690622"/>
              <a:ext cx="902757" cy="98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Прямоугольник 53"/>
            <p:cNvSpPr/>
            <p:nvPr/>
          </p:nvSpPr>
          <p:spPr>
            <a:xfrm>
              <a:off x="595237" y="3673624"/>
              <a:ext cx="1171502" cy="3908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место </a:t>
              </a: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487502" y="4625572"/>
            <a:ext cx="1074974" cy="1285168"/>
            <a:chOff x="615126" y="4156768"/>
            <a:chExt cx="1171502" cy="1310605"/>
          </a:xfrm>
        </p:grpSpPr>
        <p:pic>
          <p:nvPicPr>
            <p:cNvPr id="56" name="Picture 2" descr="https://img2.freepng.ru/20180520/gs/kisspng-silhouette-information-dog-clip-art-5b0202b9c28e30.0951806015268584257969.jp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239" y="4156768"/>
              <a:ext cx="862980" cy="939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Прямоугольник 57"/>
            <p:cNvSpPr/>
            <p:nvPr/>
          </p:nvSpPr>
          <p:spPr>
            <a:xfrm>
              <a:off x="615126" y="5090731"/>
              <a:ext cx="1171502" cy="3766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место 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1581849" y="1493857"/>
            <a:ext cx="4535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М</a:t>
            </a:r>
            <a:r>
              <a:rPr lang="ru-RU" dirty="0" smtClean="0">
                <a:solidFill>
                  <a:srgbClr val="002060"/>
                </a:solidFill>
              </a:rPr>
              <a:t>униципальное </a:t>
            </a:r>
            <a:r>
              <a:rPr lang="ru-RU" dirty="0">
                <a:solidFill>
                  <a:srgbClr val="002060"/>
                </a:solidFill>
              </a:rPr>
              <a:t>казенное общеобразовательное учреждение «</a:t>
            </a:r>
            <a:r>
              <a:rPr lang="ru-RU" dirty="0" err="1">
                <a:solidFill>
                  <a:srgbClr val="002060"/>
                </a:solidFill>
              </a:rPr>
              <a:t>Куминская</a:t>
            </a:r>
            <a:r>
              <a:rPr lang="ru-RU" dirty="0">
                <a:solidFill>
                  <a:srgbClr val="002060"/>
                </a:solidFill>
              </a:rPr>
              <a:t> средняя </a:t>
            </a:r>
            <a:r>
              <a:rPr lang="ru-RU" dirty="0" smtClean="0">
                <a:solidFill>
                  <a:srgbClr val="002060"/>
                </a:solidFill>
              </a:rPr>
              <a:t>общеобразовательная </a:t>
            </a:r>
            <a:r>
              <a:rPr lang="ru-RU" dirty="0">
                <a:solidFill>
                  <a:srgbClr val="002060"/>
                </a:solidFill>
              </a:rPr>
              <a:t>школа» </a:t>
            </a:r>
            <a:r>
              <a:rPr lang="ru-RU" dirty="0" err="1" smtClean="0">
                <a:solidFill>
                  <a:srgbClr val="002060"/>
                </a:solidFill>
              </a:rPr>
              <a:t>пгт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  <a:r>
              <a:rPr lang="ru-RU" dirty="0" err="1">
                <a:solidFill>
                  <a:srgbClr val="002060"/>
                </a:solidFill>
              </a:rPr>
              <a:t>Куминский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(100 </a:t>
            </a:r>
            <a:r>
              <a:rPr lang="ru-RU" b="1" dirty="0" smtClean="0">
                <a:solidFill>
                  <a:srgbClr val="002060"/>
                </a:solidFill>
              </a:rPr>
              <a:t>баллов)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554595" y="3025450"/>
            <a:ext cx="4377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Муниципальное </a:t>
            </a:r>
            <a:r>
              <a:rPr lang="ru-RU" dirty="0">
                <a:solidFill>
                  <a:srgbClr val="002060"/>
                </a:solidFill>
              </a:rPr>
              <a:t>автономное дошкольное образовательное учреждение детский сад № 38 «Домовёнок» </a:t>
            </a:r>
            <a:r>
              <a:rPr lang="ru-RU" dirty="0" err="1" smtClean="0">
                <a:solidFill>
                  <a:srgbClr val="002060"/>
                </a:solidFill>
              </a:rPr>
              <a:t>г.Нижневартовск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(100 </a:t>
            </a:r>
            <a:r>
              <a:rPr lang="ru-RU" b="1" dirty="0" smtClean="0">
                <a:solidFill>
                  <a:srgbClr val="002060"/>
                </a:solidFill>
              </a:rPr>
              <a:t>баллов)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531934" y="4272677"/>
            <a:ext cx="44048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М</a:t>
            </a:r>
            <a:r>
              <a:rPr lang="ru-RU" dirty="0" smtClean="0">
                <a:solidFill>
                  <a:srgbClr val="002060"/>
                </a:solidFill>
              </a:rPr>
              <a:t>униципальное </a:t>
            </a:r>
            <a:r>
              <a:rPr lang="ru-RU" dirty="0">
                <a:solidFill>
                  <a:srgbClr val="002060"/>
                </a:solidFill>
              </a:rPr>
              <a:t>автономное дошкольное образовательное учреждение муниципального образования город Нягань «Детский сад № 2 «</a:t>
            </a:r>
            <a:r>
              <a:rPr lang="ru-RU" dirty="0" smtClean="0">
                <a:solidFill>
                  <a:srgbClr val="002060"/>
                </a:solidFill>
              </a:rPr>
              <a:t>Сказка»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и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Муниципальное </a:t>
            </a:r>
            <a:r>
              <a:rPr lang="ru-RU" dirty="0">
                <a:solidFill>
                  <a:srgbClr val="002060"/>
                </a:solidFill>
              </a:rPr>
              <a:t>автономное дошкольное образовательное учреждение детский сад комбинированного вида «</a:t>
            </a:r>
            <a:r>
              <a:rPr lang="ru-RU" dirty="0" err="1">
                <a:solidFill>
                  <a:srgbClr val="002060"/>
                </a:solidFill>
              </a:rPr>
              <a:t>Югорка</a:t>
            </a:r>
            <a:r>
              <a:rPr lang="ru-RU" dirty="0">
                <a:solidFill>
                  <a:srgbClr val="002060"/>
                </a:solidFill>
              </a:rPr>
              <a:t>» </a:t>
            </a:r>
            <a:r>
              <a:rPr lang="ru-RU" dirty="0" err="1" smtClean="0">
                <a:solidFill>
                  <a:srgbClr val="002060"/>
                </a:solidFill>
              </a:rPr>
              <a:t>г.Нижневартовск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(99 </a:t>
            </a:r>
            <a:r>
              <a:rPr lang="ru-RU" b="1" dirty="0" smtClean="0">
                <a:solidFill>
                  <a:srgbClr val="002060"/>
                </a:solidFill>
              </a:rPr>
              <a:t>баллов)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cxnSp>
        <p:nvCxnSpPr>
          <p:cNvPr id="63" name="Прямая соединительная линия 62"/>
          <p:cNvCxnSpPr/>
          <p:nvPr/>
        </p:nvCxnSpPr>
        <p:spPr>
          <a:xfrm flipH="1">
            <a:off x="6120866" y="1420532"/>
            <a:ext cx="6166" cy="5197956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616588" y="1037070"/>
            <a:ext cx="3664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cs typeface="Arial" pitchFamily="34" charset="0"/>
              </a:rPr>
              <a:t>Наибольшее количество баллов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349981" y="1037070"/>
            <a:ext cx="3664860" cy="383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cs typeface="Arial" pitchFamily="34" charset="0"/>
              </a:rPr>
              <a:t>Наименьшее количество баллов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69" y="1485786"/>
            <a:ext cx="979090" cy="979090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7349981" y="1493446"/>
            <a:ext cx="4061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О</a:t>
            </a:r>
            <a:r>
              <a:rPr lang="ru-RU" dirty="0" smtClean="0">
                <a:solidFill>
                  <a:srgbClr val="002060"/>
                </a:solidFill>
              </a:rPr>
              <a:t>бщество </a:t>
            </a:r>
            <a:r>
              <a:rPr lang="ru-RU" dirty="0">
                <a:solidFill>
                  <a:srgbClr val="002060"/>
                </a:solidFill>
              </a:rPr>
              <a:t>с ограниченной ответственностью «Детский сад «Академия детства» </a:t>
            </a:r>
            <a:r>
              <a:rPr lang="ru-RU" dirty="0" err="1" smtClean="0">
                <a:solidFill>
                  <a:srgbClr val="002060"/>
                </a:solidFill>
              </a:rPr>
              <a:t>г.Когалым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(67 </a:t>
            </a:r>
            <a:r>
              <a:rPr lang="ru-RU" b="1" dirty="0" smtClean="0">
                <a:solidFill>
                  <a:srgbClr val="002060"/>
                </a:solidFill>
              </a:rPr>
              <a:t>баллов)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 flipH="1" flipV="1">
            <a:off x="440930" y="1380840"/>
            <a:ext cx="10849741" cy="79383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349981" y="3219456"/>
            <a:ext cx="4061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Индивидуальный </a:t>
            </a:r>
            <a:r>
              <a:rPr lang="ru-RU" dirty="0">
                <a:solidFill>
                  <a:srgbClr val="002060"/>
                </a:solidFill>
              </a:rPr>
              <a:t>предприниматель Третьякова Ирина Анатольевна 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(73 балла)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349851" y="4272677"/>
            <a:ext cx="40611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Р</a:t>
            </a:r>
            <a:r>
              <a:rPr lang="ru-RU" dirty="0" smtClean="0">
                <a:solidFill>
                  <a:srgbClr val="002060"/>
                </a:solidFill>
              </a:rPr>
              <a:t>егиональная </a:t>
            </a:r>
            <a:r>
              <a:rPr lang="ru-RU" dirty="0">
                <a:solidFill>
                  <a:srgbClr val="002060"/>
                </a:solidFill>
              </a:rPr>
              <a:t>общественная организация Ханты-Мансийского автономного округа – Югры «Центр изучения иностранного языка «Альбион» </a:t>
            </a:r>
            <a:r>
              <a:rPr lang="ru-RU" dirty="0" err="1" smtClean="0">
                <a:solidFill>
                  <a:srgbClr val="002060"/>
                </a:solidFill>
              </a:rPr>
              <a:t>г.Сургут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(76 </a:t>
            </a:r>
            <a:r>
              <a:rPr lang="ru-RU" b="1" dirty="0" smtClean="0">
                <a:solidFill>
                  <a:srgbClr val="002060"/>
                </a:solidFill>
              </a:rPr>
              <a:t>баллов)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681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Заголовок 1"/>
          <p:cNvSpPr txBox="1">
            <a:spLocks/>
          </p:cNvSpPr>
          <p:nvPr/>
        </p:nvSpPr>
        <p:spPr>
          <a:xfrm>
            <a:off x="1350737" y="322833"/>
            <a:ext cx="11052708" cy="5622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Рейтинги организаций в сфере социального обслуживания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429801" y="877080"/>
            <a:ext cx="1087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6FB25-4AD7-48AE-92F7-604E632CF7E6}" type="slidenum">
              <a:rPr lang="ru-RU" sz="1600" smtClean="0"/>
              <a:t>8</a:t>
            </a:fld>
            <a:endParaRPr lang="ru-RU" sz="1600" dirty="0"/>
          </a:p>
        </p:txBody>
      </p:sp>
      <p:grpSp>
        <p:nvGrpSpPr>
          <p:cNvPr id="26" name="Google Shape;735;p37"/>
          <p:cNvGrpSpPr/>
          <p:nvPr/>
        </p:nvGrpSpPr>
        <p:grpSpPr>
          <a:xfrm>
            <a:off x="429801" y="313661"/>
            <a:ext cx="617732" cy="448317"/>
            <a:chOff x="3932350" y="3714775"/>
            <a:chExt cx="439650" cy="319075"/>
          </a:xfrm>
        </p:grpSpPr>
        <p:sp>
          <p:nvSpPr>
            <p:cNvPr id="27" name="Google Shape;736;p37"/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l" t="t" r="r" b="b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12175" cap="rnd" cmpd="sng">
              <a:solidFill>
                <a:srgbClr val="4774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37;p37"/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rgbClr val="4774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38;p37"/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rgbClr val="4774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39;p37"/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l" t="t" r="r" b="b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12175" cap="rnd" cmpd="sng">
              <a:solidFill>
                <a:srgbClr val="4774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40;p37"/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l" t="t" r="r" b="b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12175" cap="rnd" cmpd="sng">
              <a:solidFill>
                <a:srgbClr val="4774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392722" y="1620252"/>
            <a:ext cx="1074974" cy="1276603"/>
            <a:chOff x="541504" y="1270693"/>
            <a:chExt cx="1172921" cy="1418011"/>
          </a:xfrm>
        </p:grpSpPr>
        <p:pic>
          <p:nvPicPr>
            <p:cNvPr id="48" name="Picture 2" descr="https://img2.freepng.ru/20180520/gs/kisspng-silhouette-information-dog-clip-art-5b0202b9c28e30.0951806015268584257969.jp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551" y="1270693"/>
              <a:ext cx="923567" cy="1052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Прямоугольник 33"/>
            <p:cNvSpPr/>
            <p:nvPr/>
          </p:nvSpPr>
          <p:spPr>
            <a:xfrm>
              <a:off x="541504" y="2278462"/>
              <a:ext cx="1172921" cy="4102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место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1472308" y="1371981"/>
            <a:ext cx="4642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Б</a:t>
            </a:r>
            <a:r>
              <a:rPr lang="ru-RU" dirty="0" smtClean="0">
                <a:solidFill>
                  <a:srgbClr val="002060"/>
                </a:solidFill>
              </a:rPr>
              <a:t>юджетное </a:t>
            </a:r>
            <a:r>
              <a:rPr lang="ru-RU" dirty="0">
                <a:solidFill>
                  <a:srgbClr val="002060"/>
                </a:solidFill>
              </a:rPr>
              <a:t>учреждение автономного округа «Излучинский </a:t>
            </a:r>
            <a:r>
              <a:rPr lang="ru-RU" dirty="0" smtClean="0">
                <a:solidFill>
                  <a:srgbClr val="002060"/>
                </a:solidFill>
              </a:rPr>
              <a:t>дом-интернат», Нижневартовский район </a:t>
            </a:r>
            <a:r>
              <a:rPr lang="ru-RU" b="1" dirty="0">
                <a:solidFill>
                  <a:srgbClr val="002060"/>
                </a:solidFill>
              </a:rPr>
              <a:t>(100 баллов</a:t>
            </a:r>
            <a:r>
              <a:rPr lang="ru-RU" b="1" dirty="0" smtClean="0">
                <a:solidFill>
                  <a:srgbClr val="002060"/>
                </a:solidFill>
              </a:rPr>
              <a:t>)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450382" y="2378668"/>
            <a:ext cx="4642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ru-RU" dirty="0"/>
              <a:t>Б</a:t>
            </a:r>
            <a:r>
              <a:rPr lang="ru-RU" dirty="0"/>
              <a:t>юджетное </a:t>
            </a:r>
            <a:r>
              <a:rPr lang="ru-RU" dirty="0"/>
              <a:t>учреждение автономного округа «Нижневартовский </a:t>
            </a:r>
            <a:r>
              <a:rPr lang="ru-RU" dirty="0"/>
              <a:t>дом-интернат </a:t>
            </a:r>
            <a:r>
              <a:rPr lang="ru-RU" dirty="0"/>
              <a:t>для престарелых и инвалидов</a:t>
            </a:r>
            <a:r>
              <a:rPr lang="ru-RU" dirty="0"/>
              <a:t>» </a:t>
            </a:r>
            <a:r>
              <a:rPr lang="ru-RU" b="1" dirty="0"/>
              <a:t>(100 баллов)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451473" y="4635927"/>
            <a:ext cx="4669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Б</a:t>
            </a:r>
            <a:r>
              <a:rPr lang="ru-RU" dirty="0" smtClean="0">
                <a:solidFill>
                  <a:srgbClr val="002060"/>
                </a:solidFill>
              </a:rPr>
              <a:t>юджетное </a:t>
            </a:r>
            <a:r>
              <a:rPr lang="ru-RU" dirty="0">
                <a:solidFill>
                  <a:srgbClr val="002060"/>
                </a:solidFill>
              </a:rPr>
              <a:t>учреждение автономного округа «Няганский центр социальной помощи семье и </a:t>
            </a:r>
            <a:r>
              <a:rPr lang="ru-RU" dirty="0" smtClean="0">
                <a:solidFill>
                  <a:srgbClr val="002060"/>
                </a:solidFill>
              </a:rPr>
              <a:t>детям» </a:t>
            </a:r>
            <a:r>
              <a:rPr lang="ru-RU" b="1" dirty="0">
                <a:solidFill>
                  <a:srgbClr val="002060"/>
                </a:solidFill>
              </a:rPr>
              <a:t>(100 баллов</a:t>
            </a:r>
            <a:r>
              <a:rPr lang="ru-RU" b="1" dirty="0" smtClean="0">
                <a:solidFill>
                  <a:srgbClr val="002060"/>
                </a:solidFill>
              </a:rPr>
              <a:t>)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cxnSp>
        <p:nvCxnSpPr>
          <p:cNvPr id="63" name="Прямая соединительная линия 62"/>
          <p:cNvCxnSpPr/>
          <p:nvPr/>
        </p:nvCxnSpPr>
        <p:spPr>
          <a:xfrm flipH="1">
            <a:off x="6120866" y="1420532"/>
            <a:ext cx="6166" cy="5197956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616588" y="1037070"/>
            <a:ext cx="3664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cs typeface="Arial" pitchFamily="34" charset="0"/>
              </a:rPr>
              <a:t>Наибольшее количество баллов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349981" y="1037070"/>
            <a:ext cx="3664860" cy="383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cs typeface="Arial" pitchFamily="34" charset="0"/>
              </a:rPr>
              <a:t>Наименьшее количество баллов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69" y="1485786"/>
            <a:ext cx="979090" cy="979090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7349981" y="1582617"/>
            <a:ext cx="40611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О</a:t>
            </a:r>
            <a:r>
              <a:rPr lang="ru-RU" dirty="0" smtClean="0">
                <a:solidFill>
                  <a:srgbClr val="002060"/>
                </a:solidFill>
              </a:rPr>
              <a:t>бщественная </a:t>
            </a:r>
            <a:r>
              <a:rPr lang="ru-RU" dirty="0">
                <a:solidFill>
                  <a:srgbClr val="002060"/>
                </a:solidFill>
              </a:rPr>
              <a:t>организация Ханты-Мансийского автономного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округа – Югры «Центр социальной реабилитации «Борей» </a:t>
            </a:r>
            <a:r>
              <a:rPr lang="ru-RU" dirty="0" smtClean="0">
                <a:solidFill>
                  <a:srgbClr val="002060"/>
                </a:solidFill>
              </a:rPr>
              <a:t>г. </a:t>
            </a:r>
            <a:r>
              <a:rPr lang="ru-RU" dirty="0">
                <a:solidFill>
                  <a:srgbClr val="002060"/>
                </a:solidFill>
              </a:rPr>
              <a:t>Нефтеюганск </a:t>
            </a:r>
            <a:r>
              <a:rPr lang="ru-RU" b="1" dirty="0" smtClean="0">
                <a:solidFill>
                  <a:srgbClr val="002060"/>
                </a:solidFill>
              </a:rPr>
              <a:t>(68 баллов)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 flipH="1" flipV="1">
            <a:off x="440930" y="1380840"/>
            <a:ext cx="10849741" cy="79383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349981" y="3335142"/>
            <a:ext cx="4061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Р</a:t>
            </a:r>
            <a:r>
              <a:rPr lang="ru-RU" dirty="0" smtClean="0">
                <a:solidFill>
                  <a:srgbClr val="002060"/>
                </a:solidFill>
              </a:rPr>
              <a:t>егиональный </a:t>
            </a:r>
            <a:r>
              <a:rPr lang="ru-RU" dirty="0">
                <a:solidFill>
                  <a:srgbClr val="002060"/>
                </a:solidFill>
              </a:rPr>
              <a:t>благотворительный фонд «Лучик света»  </a:t>
            </a:r>
            <a:r>
              <a:rPr lang="ru-RU" dirty="0" err="1" smtClean="0">
                <a:solidFill>
                  <a:srgbClr val="002060"/>
                </a:solidFill>
              </a:rPr>
              <a:t>г.Нижневартовск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(73,4 </a:t>
            </a:r>
            <a:r>
              <a:rPr lang="ru-RU" b="1" dirty="0" smtClean="0">
                <a:solidFill>
                  <a:srgbClr val="002060"/>
                </a:solidFill>
              </a:rPr>
              <a:t>балла)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349981" y="5093776"/>
            <a:ext cx="4061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Автономная </a:t>
            </a:r>
            <a:r>
              <a:rPr lang="ru-RU" dirty="0">
                <a:solidFill>
                  <a:srgbClr val="002060"/>
                </a:solidFill>
              </a:rPr>
              <a:t>некоммерческая организация социального обслуживания «Центр реабилитации Анастасия» </a:t>
            </a:r>
            <a:r>
              <a:rPr lang="ru-RU" dirty="0" err="1" smtClean="0">
                <a:solidFill>
                  <a:srgbClr val="002060"/>
                </a:solidFill>
              </a:rPr>
              <a:t>г.Лангепас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(76 </a:t>
            </a:r>
            <a:r>
              <a:rPr lang="ru-RU" b="1" dirty="0" smtClean="0">
                <a:solidFill>
                  <a:srgbClr val="002060"/>
                </a:solidFill>
              </a:rPr>
              <a:t>баллов)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2308" y="3385370"/>
            <a:ext cx="46204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Бюджетное учреждение автономного округа «Няганский </a:t>
            </a:r>
            <a:r>
              <a:rPr lang="ru-RU" dirty="0">
                <a:solidFill>
                  <a:srgbClr val="002060"/>
                </a:solidFill>
              </a:rPr>
              <a:t>реабилитационный</a:t>
            </a:r>
            <a:r>
              <a:rPr lang="ru-RU" dirty="0">
                <a:solidFill>
                  <a:srgbClr val="002060"/>
                </a:solidFill>
              </a:rPr>
              <a:t> центр для детей и подростков с ограниченными возможностями» </a:t>
            </a:r>
            <a:r>
              <a:rPr lang="ru-RU" b="1" dirty="0">
                <a:solidFill>
                  <a:srgbClr val="002060"/>
                </a:solidFill>
              </a:rPr>
              <a:t>(100 баллов)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50382" y="5692857"/>
            <a:ext cx="46643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Бюджетное </a:t>
            </a:r>
            <a:r>
              <a:rPr lang="ru-RU" dirty="0">
                <a:solidFill>
                  <a:srgbClr val="002060"/>
                </a:solidFill>
              </a:rPr>
              <a:t>учреждение автономного округа «Октябрьский районный комплексный центр социального обслуживания населения</a:t>
            </a:r>
            <a:r>
              <a:rPr lang="ru-RU" dirty="0" smtClean="0">
                <a:solidFill>
                  <a:srgbClr val="002060"/>
                </a:solidFill>
              </a:rPr>
              <a:t>»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(</a:t>
            </a:r>
            <a:r>
              <a:rPr lang="ru-RU" b="1" dirty="0">
                <a:solidFill>
                  <a:srgbClr val="002060"/>
                </a:solidFill>
              </a:rPr>
              <a:t>100 баллов)</a:t>
            </a:r>
            <a:endParaRPr lang="ru-RU" b="1" dirty="0">
              <a:solidFill>
                <a:srgbClr val="002060"/>
              </a:solidFill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1606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Заголовок 1"/>
          <p:cNvSpPr txBox="1">
            <a:spLocks/>
          </p:cNvSpPr>
          <p:nvPr/>
        </p:nvSpPr>
        <p:spPr>
          <a:xfrm>
            <a:off x="1350737" y="322833"/>
            <a:ext cx="11052708" cy="5622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отзывов, полученных от жителей Югры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oogle Shape;628;p37"/>
          <p:cNvGrpSpPr/>
          <p:nvPr/>
        </p:nvGrpSpPr>
        <p:grpSpPr>
          <a:xfrm>
            <a:off x="446554" y="219285"/>
            <a:ext cx="540000" cy="540000"/>
            <a:chOff x="5290150" y="1636700"/>
            <a:chExt cx="425025" cy="429875"/>
          </a:xfrm>
        </p:grpSpPr>
        <p:sp>
          <p:nvSpPr>
            <p:cNvPr id="45" name="Google Shape;629;p37"/>
            <p:cNvSpPr/>
            <p:nvPr/>
          </p:nvSpPr>
          <p:spPr>
            <a:xfrm>
              <a:off x="5396700" y="1939925"/>
              <a:ext cx="211900" cy="126650"/>
            </a:xfrm>
            <a:custGeom>
              <a:avLst/>
              <a:gdLst/>
              <a:ahLst/>
              <a:cxnLst/>
              <a:rect l="l" t="t" r="r" b="b"/>
              <a:pathLst>
                <a:path w="8476" h="5066" fill="none" extrusionOk="0">
                  <a:moveTo>
                    <a:pt x="3167" y="0"/>
                  </a:moveTo>
                  <a:lnTo>
                    <a:pt x="3167" y="2825"/>
                  </a:lnTo>
                  <a:lnTo>
                    <a:pt x="3167" y="2825"/>
                  </a:lnTo>
                  <a:lnTo>
                    <a:pt x="2606" y="2947"/>
                  </a:lnTo>
                  <a:lnTo>
                    <a:pt x="2071" y="3093"/>
                  </a:lnTo>
                  <a:lnTo>
                    <a:pt x="1584" y="3288"/>
                  </a:lnTo>
                  <a:lnTo>
                    <a:pt x="1145" y="3483"/>
                  </a:lnTo>
                  <a:lnTo>
                    <a:pt x="780" y="3702"/>
                  </a:lnTo>
                  <a:lnTo>
                    <a:pt x="609" y="3848"/>
                  </a:lnTo>
                  <a:lnTo>
                    <a:pt x="463" y="3970"/>
                  </a:lnTo>
                  <a:lnTo>
                    <a:pt x="317" y="4116"/>
                  </a:lnTo>
                  <a:lnTo>
                    <a:pt x="195" y="4262"/>
                  </a:lnTo>
                  <a:lnTo>
                    <a:pt x="74" y="4408"/>
                  </a:lnTo>
                  <a:lnTo>
                    <a:pt x="0" y="4579"/>
                  </a:lnTo>
                  <a:lnTo>
                    <a:pt x="0" y="4579"/>
                  </a:lnTo>
                  <a:lnTo>
                    <a:pt x="171" y="4652"/>
                  </a:lnTo>
                  <a:lnTo>
                    <a:pt x="414" y="4725"/>
                  </a:lnTo>
                  <a:lnTo>
                    <a:pt x="780" y="4822"/>
                  </a:lnTo>
                  <a:lnTo>
                    <a:pt x="1340" y="4895"/>
                  </a:lnTo>
                  <a:lnTo>
                    <a:pt x="2095" y="4993"/>
                  </a:lnTo>
                  <a:lnTo>
                    <a:pt x="3045" y="5042"/>
                  </a:lnTo>
                  <a:lnTo>
                    <a:pt x="4238" y="5066"/>
                  </a:lnTo>
                  <a:lnTo>
                    <a:pt x="4238" y="5066"/>
                  </a:lnTo>
                  <a:lnTo>
                    <a:pt x="5432" y="5042"/>
                  </a:lnTo>
                  <a:lnTo>
                    <a:pt x="6381" y="4993"/>
                  </a:lnTo>
                  <a:lnTo>
                    <a:pt x="7136" y="4895"/>
                  </a:lnTo>
                  <a:lnTo>
                    <a:pt x="7697" y="4822"/>
                  </a:lnTo>
                  <a:lnTo>
                    <a:pt x="8062" y="4725"/>
                  </a:lnTo>
                  <a:lnTo>
                    <a:pt x="8305" y="4652"/>
                  </a:lnTo>
                  <a:lnTo>
                    <a:pt x="8476" y="4579"/>
                  </a:lnTo>
                  <a:lnTo>
                    <a:pt x="8476" y="4579"/>
                  </a:lnTo>
                  <a:lnTo>
                    <a:pt x="8403" y="4408"/>
                  </a:lnTo>
                  <a:lnTo>
                    <a:pt x="8281" y="4262"/>
                  </a:lnTo>
                  <a:lnTo>
                    <a:pt x="8159" y="4116"/>
                  </a:lnTo>
                  <a:lnTo>
                    <a:pt x="8013" y="3970"/>
                  </a:lnTo>
                  <a:lnTo>
                    <a:pt x="7867" y="3848"/>
                  </a:lnTo>
                  <a:lnTo>
                    <a:pt x="7697" y="3702"/>
                  </a:lnTo>
                  <a:lnTo>
                    <a:pt x="7331" y="3483"/>
                  </a:lnTo>
                  <a:lnTo>
                    <a:pt x="6893" y="3288"/>
                  </a:lnTo>
                  <a:lnTo>
                    <a:pt x="6406" y="3093"/>
                  </a:lnTo>
                  <a:lnTo>
                    <a:pt x="5870" y="2947"/>
                  </a:lnTo>
                  <a:lnTo>
                    <a:pt x="5310" y="2825"/>
                  </a:lnTo>
                  <a:lnTo>
                    <a:pt x="5310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30;p37"/>
            <p:cNvSpPr/>
            <p:nvPr/>
          </p:nvSpPr>
          <p:spPr>
            <a:xfrm>
              <a:off x="5290150" y="1636700"/>
              <a:ext cx="425025" cy="294100"/>
            </a:xfrm>
            <a:custGeom>
              <a:avLst/>
              <a:gdLst/>
              <a:ahLst/>
              <a:cxnLst/>
              <a:rect l="l" t="t" r="r" b="b"/>
              <a:pathLst>
                <a:path w="17001" h="11764" fill="none" extrusionOk="0">
                  <a:moveTo>
                    <a:pt x="15928" y="1072"/>
                  </a:moveTo>
                  <a:lnTo>
                    <a:pt x="13785" y="1072"/>
                  </a:lnTo>
                  <a:lnTo>
                    <a:pt x="13785" y="1072"/>
                  </a:lnTo>
                  <a:lnTo>
                    <a:pt x="13810" y="487"/>
                  </a:lnTo>
                  <a:lnTo>
                    <a:pt x="13810" y="487"/>
                  </a:lnTo>
                  <a:lnTo>
                    <a:pt x="13785" y="390"/>
                  </a:lnTo>
                  <a:lnTo>
                    <a:pt x="13761" y="293"/>
                  </a:lnTo>
                  <a:lnTo>
                    <a:pt x="13688" y="220"/>
                  </a:lnTo>
                  <a:lnTo>
                    <a:pt x="13639" y="146"/>
                  </a:lnTo>
                  <a:lnTo>
                    <a:pt x="13566" y="98"/>
                  </a:lnTo>
                  <a:lnTo>
                    <a:pt x="13469" y="49"/>
                  </a:lnTo>
                  <a:lnTo>
                    <a:pt x="13371" y="25"/>
                  </a:lnTo>
                  <a:lnTo>
                    <a:pt x="13274" y="0"/>
                  </a:lnTo>
                  <a:lnTo>
                    <a:pt x="8500" y="0"/>
                  </a:lnTo>
                  <a:lnTo>
                    <a:pt x="3727" y="0"/>
                  </a:lnTo>
                  <a:lnTo>
                    <a:pt x="3727" y="0"/>
                  </a:lnTo>
                  <a:lnTo>
                    <a:pt x="3629" y="25"/>
                  </a:lnTo>
                  <a:lnTo>
                    <a:pt x="3532" y="49"/>
                  </a:lnTo>
                  <a:lnTo>
                    <a:pt x="3434" y="98"/>
                  </a:lnTo>
                  <a:lnTo>
                    <a:pt x="3361" y="146"/>
                  </a:lnTo>
                  <a:lnTo>
                    <a:pt x="3313" y="220"/>
                  </a:lnTo>
                  <a:lnTo>
                    <a:pt x="3240" y="293"/>
                  </a:lnTo>
                  <a:lnTo>
                    <a:pt x="3215" y="390"/>
                  </a:lnTo>
                  <a:lnTo>
                    <a:pt x="3191" y="487"/>
                  </a:lnTo>
                  <a:lnTo>
                    <a:pt x="3191" y="487"/>
                  </a:lnTo>
                  <a:lnTo>
                    <a:pt x="3215" y="1072"/>
                  </a:lnTo>
                  <a:lnTo>
                    <a:pt x="1072" y="1072"/>
                  </a:lnTo>
                  <a:lnTo>
                    <a:pt x="1072" y="1072"/>
                  </a:lnTo>
                  <a:lnTo>
                    <a:pt x="853" y="1096"/>
                  </a:lnTo>
                  <a:lnTo>
                    <a:pt x="658" y="1145"/>
                  </a:lnTo>
                  <a:lnTo>
                    <a:pt x="487" y="1242"/>
                  </a:lnTo>
                  <a:lnTo>
                    <a:pt x="317" y="1389"/>
                  </a:lnTo>
                  <a:lnTo>
                    <a:pt x="195" y="1535"/>
                  </a:lnTo>
                  <a:lnTo>
                    <a:pt x="98" y="1730"/>
                  </a:lnTo>
                  <a:lnTo>
                    <a:pt x="25" y="1924"/>
                  </a:lnTo>
                  <a:lnTo>
                    <a:pt x="0" y="2144"/>
                  </a:lnTo>
                  <a:lnTo>
                    <a:pt x="0" y="2144"/>
                  </a:lnTo>
                  <a:lnTo>
                    <a:pt x="25" y="2606"/>
                  </a:lnTo>
                  <a:lnTo>
                    <a:pt x="49" y="3069"/>
                  </a:lnTo>
                  <a:lnTo>
                    <a:pt x="98" y="3507"/>
                  </a:lnTo>
                  <a:lnTo>
                    <a:pt x="171" y="3946"/>
                  </a:lnTo>
                  <a:lnTo>
                    <a:pt x="268" y="4336"/>
                  </a:lnTo>
                  <a:lnTo>
                    <a:pt x="366" y="4725"/>
                  </a:lnTo>
                  <a:lnTo>
                    <a:pt x="487" y="5115"/>
                  </a:lnTo>
                  <a:lnTo>
                    <a:pt x="634" y="5480"/>
                  </a:lnTo>
                  <a:lnTo>
                    <a:pt x="780" y="5821"/>
                  </a:lnTo>
                  <a:lnTo>
                    <a:pt x="926" y="6138"/>
                  </a:lnTo>
                  <a:lnTo>
                    <a:pt x="1096" y="6454"/>
                  </a:lnTo>
                  <a:lnTo>
                    <a:pt x="1291" y="6747"/>
                  </a:lnTo>
                  <a:lnTo>
                    <a:pt x="1462" y="7039"/>
                  </a:lnTo>
                  <a:lnTo>
                    <a:pt x="1656" y="7307"/>
                  </a:lnTo>
                  <a:lnTo>
                    <a:pt x="2071" y="7794"/>
                  </a:lnTo>
                  <a:lnTo>
                    <a:pt x="2509" y="8232"/>
                  </a:lnTo>
                  <a:lnTo>
                    <a:pt x="2923" y="8598"/>
                  </a:lnTo>
                  <a:lnTo>
                    <a:pt x="3337" y="8914"/>
                  </a:lnTo>
                  <a:lnTo>
                    <a:pt x="3751" y="9158"/>
                  </a:lnTo>
                  <a:lnTo>
                    <a:pt x="4141" y="9353"/>
                  </a:lnTo>
                  <a:lnTo>
                    <a:pt x="4506" y="9499"/>
                  </a:lnTo>
                  <a:lnTo>
                    <a:pt x="4823" y="9596"/>
                  </a:lnTo>
                  <a:lnTo>
                    <a:pt x="5091" y="9645"/>
                  </a:lnTo>
                  <a:lnTo>
                    <a:pt x="5091" y="9645"/>
                  </a:lnTo>
                  <a:lnTo>
                    <a:pt x="5407" y="10108"/>
                  </a:lnTo>
                  <a:lnTo>
                    <a:pt x="5748" y="10546"/>
                  </a:lnTo>
                  <a:lnTo>
                    <a:pt x="5919" y="10717"/>
                  </a:lnTo>
                  <a:lnTo>
                    <a:pt x="6113" y="10887"/>
                  </a:lnTo>
                  <a:lnTo>
                    <a:pt x="6308" y="11057"/>
                  </a:lnTo>
                  <a:lnTo>
                    <a:pt x="6527" y="11204"/>
                  </a:lnTo>
                  <a:lnTo>
                    <a:pt x="6747" y="11325"/>
                  </a:lnTo>
                  <a:lnTo>
                    <a:pt x="6966" y="11447"/>
                  </a:lnTo>
                  <a:lnTo>
                    <a:pt x="7209" y="11545"/>
                  </a:lnTo>
                  <a:lnTo>
                    <a:pt x="7453" y="11618"/>
                  </a:lnTo>
                  <a:lnTo>
                    <a:pt x="7697" y="11691"/>
                  </a:lnTo>
                  <a:lnTo>
                    <a:pt x="7964" y="11739"/>
                  </a:lnTo>
                  <a:lnTo>
                    <a:pt x="8232" y="11764"/>
                  </a:lnTo>
                  <a:lnTo>
                    <a:pt x="8500" y="11764"/>
                  </a:lnTo>
                  <a:lnTo>
                    <a:pt x="8500" y="11764"/>
                  </a:lnTo>
                  <a:lnTo>
                    <a:pt x="8768" y="11764"/>
                  </a:lnTo>
                  <a:lnTo>
                    <a:pt x="9036" y="11739"/>
                  </a:lnTo>
                  <a:lnTo>
                    <a:pt x="9304" y="11691"/>
                  </a:lnTo>
                  <a:lnTo>
                    <a:pt x="9547" y="11618"/>
                  </a:lnTo>
                  <a:lnTo>
                    <a:pt x="9791" y="11545"/>
                  </a:lnTo>
                  <a:lnTo>
                    <a:pt x="10035" y="11447"/>
                  </a:lnTo>
                  <a:lnTo>
                    <a:pt x="10254" y="11325"/>
                  </a:lnTo>
                  <a:lnTo>
                    <a:pt x="10473" y="11204"/>
                  </a:lnTo>
                  <a:lnTo>
                    <a:pt x="10692" y="11057"/>
                  </a:lnTo>
                  <a:lnTo>
                    <a:pt x="10887" y="10887"/>
                  </a:lnTo>
                  <a:lnTo>
                    <a:pt x="11082" y="10717"/>
                  </a:lnTo>
                  <a:lnTo>
                    <a:pt x="11252" y="10546"/>
                  </a:lnTo>
                  <a:lnTo>
                    <a:pt x="11593" y="10108"/>
                  </a:lnTo>
                  <a:lnTo>
                    <a:pt x="11910" y="9645"/>
                  </a:lnTo>
                  <a:lnTo>
                    <a:pt x="11910" y="9645"/>
                  </a:lnTo>
                  <a:lnTo>
                    <a:pt x="12178" y="9596"/>
                  </a:lnTo>
                  <a:lnTo>
                    <a:pt x="12494" y="9523"/>
                  </a:lnTo>
                  <a:lnTo>
                    <a:pt x="12860" y="9377"/>
                  </a:lnTo>
                  <a:lnTo>
                    <a:pt x="13249" y="9182"/>
                  </a:lnTo>
                  <a:lnTo>
                    <a:pt x="13663" y="8939"/>
                  </a:lnTo>
                  <a:lnTo>
                    <a:pt x="14077" y="8622"/>
                  </a:lnTo>
                  <a:lnTo>
                    <a:pt x="14516" y="8257"/>
                  </a:lnTo>
                  <a:lnTo>
                    <a:pt x="14930" y="7843"/>
                  </a:lnTo>
                  <a:lnTo>
                    <a:pt x="15344" y="7356"/>
                  </a:lnTo>
                  <a:lnTo>
                    <a:pt x="15539" y="7088"/>
                  </a:lnTo>
                  <a:lnTo>
                    <a:pt x="15709" y="6795"/>
                  </a:lnTo>
                  <a:lnTo>
                    <a:pt x="15904" y="6503"/>
                  </a:lnTo>
                  <a:lnTo>
                    <a:pt x="16075" y="6186"/>
                  </a:lnTo>
                  <a:lnTo>
                    <a:pt x="16221" y="5870"/>
                  </a:lnTo>
                  <a:lnTo>
                    <a:pt x="16367" y="5505"/>
                  </a:lnTo>
                  <a:lnTo>
                    <a:pt x="16513" y="5164"/>
                  </a:lnTo>
                  <a:lnTo>
                    <a:pt x="16635" y="4774"/>
                  </a:lnTo>
                  <a:lnTo>
                    <a:pt x="16732" y="4384"/>
                  </a:lnTo>
                  <a:lnTo>
                    <a:pt x="16830" y="3970"/>
                  </a:lnTo>
                  <a:lnTo>
                    <a:pt x="16903" y="3532"/>
                  </a:lnTo>
                  <a:lnTo>
                    <a:pt x="16951" y="3093"/>
                  </a:lnTo>
                  <a:lnTo>
                    <a:pt x="16976" y="2606"/>
                  </a:lnTo>
                  <a:lnTo>
                    <a:pt x="17000" y="2144"/>
                  </a:lnTo>
                  <a:lnTo>
                    <a:pt x="17000" y="2144"/>
                  </a:lnTo>
                  <a:lnTo>
                    <a:pt x="16976" y="1924"/>
                  </a:lnTo>
                  <a:lnTo>
                    <a:pt x="16903" y="1730"/>
                  </a:lnTo>
                  <a:lnTo>
                    <a:pt x="16805" y="1535"/>
                  </a:lnTo>
                  <a:lnTo>
                    <a:pt x="16683" y="1389"/>
                  </a:lnTo>
                  <a:lnTo>
                    <a:pt x="16513" y="1242"/>
                  </a:lnTo>
                  <a:lnTo>
                    <a:pt x="16343" y="1145"/>
                  </a:lnTo>
                  <a:lnTo>
                    <a:pt x="16148" y="1096"/>
                  </a:lnTo>
                  <a:lnTo>
                    <a:pt x="15928" y="1072"/>
                  </a:lnTo>
                  <a:lnTo>
                    <a:pt x="15928" y="1072"/>
                  </a:lnTo>
                  <a:close/>
                  <a:moveTo>
                    <a:pt x="1072" y="2144"/>
                  </a:moveTo>
                  <a:lnTo>
                    <a:pt x="3240" y="2144"/>
                  </a:lnTo>
                  <a:lnTo>
                    <a:pt x="3240" y="2144"/>
                  </a:lnTo>
                  <a:lnTo>
                    <a:pt x="3288" y="3118"/>
                  </a:lnTo>
                  <a:lnTo>
                    <a:pt x="3361" y="4019"/>
                  </a:lnTo>
                  <a:lnTo>
                    <a:pt x="3483" y="4823"/>
                  </a:lnTo>
                  <a:lnTo>
                    <a:pt x="3605" y="5602"/>
                  </a:lnTo>
                  <a:lnTo>
                    <a:pt x="3775" y="6333"/>
                  </a:lnTo>
                  <a:lnTo>
                    <a:pt x="3995" y="7039"/>
                  </a:lnTo>
                  <a:lnTo>
                    <a:pt x="4214" y="7745"/>
                  </a:lnTo>
                  <a:lnTo>
                    <a:pt x="4506" y="8451"/>
                  </a:lnTo>
                  <a:lnTo>
                    <a:pt x="4506" y="8451"/>
                  </a:lnTo>
                  <a:lnTo>
                    <a:pt x="4262" y="8378"/>
                  </a:lnTo>
                  <a:lnTo>
                    <a:pt x="4043" y="8281"/>
                  </a:lnTo>
                  <a:lnTo>
                    <a:pt x="3824" y="8159"/>
                  </a:lnTo>
                  <a:lnTo>
                    <a:pt x="3629" y="8037"/>
                  </a:lnTo>
                  <a:lnTo>
                    <a:pt x="3434" y="7891"/>
                  </a:lnTo>
                  <a:lnTo>
                    <a:pt x="3240" y="7745"/>
                  </a:lnTo>
                  <a:lnTo>
                    <a:pt x="2899" y="7404"/>
                  </a:lnTo>
                  <a:lnTo>
                    <a:pt x="2582" y="7015"/>
                  </a:lnTo>
                  <a:lnTo>
                    <a:pt x="2290" y="6601"/>
                  </a:lnTo>
                  <a:lnTo>
                    <a:pt x="2046" y="6186"/>
                  </a:lnTo>
                  <a:lnTo>
                    <a:pt x="1827" y="5724"/>
                  </a:lnTo>
                  <a:lnTo>
                    <a:pt x="1632" y="5237"/>
                  </a:lnTo>
                  <a:lnTo>
                    <a:pt x="1486" y="4774"/>
                  </a:lnTo>
                  <a:lnTo>
                    <a:pt x="1340" y="4287"/>
                  </a:lnTo>
                  <a:lnTo>
                    <a:pt x="1242" y="3824"/>
                  </a:lnTo>
                  <a:lnTo>
                    <a:pt x="1169" y="3361"/>
                  </a:lnTo>
                  <a:lnTo>
                    <a:pt x="1121" y="2923"/>
                  </a:lnTo>
                  <a:lnTo>
                    <a:pt x="1072" y="2509"/>
                  </a:lnTo>
                  <a:lnTo>
                    <a:pt x="1072" y="2144"/>
                  </a:lnTo>
                  <a:lnTo>
                    <a:pt x="1072" y="2144"/>
                  </a:lnTo>
                  <a:close/>
                  <a:moveTo>
                    <a:pt x="10595" y="4628"/>
                  </a:moveTo>
                  <a:lnTo>
                    <a:pt x="9718" y="5407"/>
                  </a:lnTo>
                  <a:lnTo>
                    <a:pt x="9718" y="5407"/>
                  </a:lnTo>
                  <a:lnTo>
                    <a:pt x="9669" y="5480"/>
                  </a:lnTo>
                  <a:lnTo>
                    <a:pt x="9621" y="5578"/>
                  </a:lnTo>
                  <a:lnTo>
                    <a:pt x="9596" y="5675"/>
                  </a:lnTo>
                  <a:lnTo>
                    <a:pt x="9596" y="5772"/>
                  </a:lnTo>
                  <a:lnTo>
                    <a:pt x="9864" y="6941"/>
                  </a:lnTo>
                  <a:lnTo>
                    <a:pt x="9864" y="6941"/>
                  </a:lnTo>
                  <a:lnTo>
                    <a:pt x="9864" y="7015"/>
                  </a:lnTo>
                  <a:lnTo>
                    <a:pt x="9840" y="7063"/>
                  </a:lnTo>
                  <a:lnTo>
                    <a:pt x="9791" y="7063"/>
                  </a:lnTo>
                  <a:lnTo>
                    <a:pt x="9718" y="7039"/>
                  </a:lnTo>
                  <a:lnTo>
                    <a:pt x="8695" y="6454"/>
                  </a:lnTo>
                  <a:lnTo>
                    <a:pt x="8695" y="6454"/>
                  </a:lnTo>
                  <a:lnTo>
                    <a:pt x="8598" y="6406"/>
                  </a:lnTo>
                  <a:lnTo>
                    <a:pt x="8500" y="6406"/>
                  </a:lnTo>
                  <a:lnTo>
                    <a:pt x="8403" y="6406"/>
                  </a:lnTo>
                  <a:lnTo>
                    <a:pt x="8305" y="6454"/>
                  </a:lnTo>
                  <a:lnTo>
                    <a:pt x="7282" y="7039"/>
                  </a:lnTo>
                  <a:lnTo>
                    <a:pt x="7282" y="7039"/>
                  </a:lnTo>
                  <a:lnTo>
                    <a:pt x="7209" y="7063"/>
                  </a:lnTo>
                  <a:lnTo>
                    <a:pt x="7161" y="7063"/>
                  </a:lnTo>
                  <a:lnTo>
                    <a:pt x="7136" y="7015"/>
                  </a:lnTo>
                  <a:lnTo>
                    <a:pt x="7136" y="6941"/>
                  </a:lnTo>
                  <a:lnTo>
                    <a:pt x="7404" y="5772"/>
                  </a:lnTo>
                  <a:lnTo>
                    <a:pt x="7404" y="5772"/>
                  </a:lnTo>
                  <a:lnTo>
                    <a:pt x="7404" y="5675"/>
                  </a:lnTo>
                  <a:lnTo>
                    <a:pt x="7380" y="5578"/>
                  </a:lnTo>
                  <a:lnTo>
                    <a:pt x="7331" y="5480"/>
                  </a:lnTo>
                  <a:lnTo>
                    <a:pt x="7282" y="5407"/>
                  </a:lnTo>
                  <a:lnTo>
                    <a:pt x="6406" y="4628"/>
                  </a:lnTo>
                  <a:lnTo>
                    <a:pt x="6406" y="4628"/>
                  </a:lnTo>
                  <a:lnTo>
                    <a:pt x="6357" y="4579"/>
                  </a:lnTo>
                  <a:lnTo>
                    <a:pt x="6333" y="4506"/>
                  </a:lnTo>
                  <a:lnTo>
                    <a:pt x="6381" y="4482"/>
                  </a:lnTo>
                  <a:lnTo>
                    <a:pt x="6454" y="4457"/>
                  </a:lnTo>
                  <a:lnTo>
                    <a:pt x="7623" y="4336"/>
                  </a:lnTo>
                  <a:lnTo>
                    <a:pt x="7623" y="4336"/>
                  </a:lnTo>
                  <a:lnTo>
                    <a:pt x="7721" y="4311"/>
                  </a:lnTo>
                  <a:lnTo>
                    <a:pt x="7818" y="4262"/>
                  </a:lnTo>
                  <a:lnTo>
                    <a:pt x="7891" y="4189"/>
                  </a:lnTo>
                  <a:lnTo>
                    <a:pt x="7940" y="4116"/>
                  </a:lnTo>
                  <a:lnTo>
                    <a:pt x="8403" y="3045"/>
                  </a:lnTo>
                  <a:lnTo>
                    <a:pt x="8403" y="3045"/>
                  </a:lnTo>
                  <a:lnTo>
                    <a:pt x="8452" y="2972"/>
                  </a:lnTo>
                  <a:lnTo>
                    <a:pt x="8500" y="2947"/>
                  </a:lnTo>
                  <a:lnTo>
                    <a:pt x="8549" y="2972"/>
                  </a:lnTo>
                  <a:lnTo>
                    <a:pt x="8598" y="3045"/>
                  </a:lnTo>
                  <a:lnTo>
                    <a:pt x="9060" y="4116"/>
                  </a:lnTo>
                  <a:lnTo>
                    <a:pt x="9060" y="4116"/>
                  </a:lnTo>
                  <a:lnTo>
                    <a:pt x="9109" y="4189"/>
                  </a:lnTo>
                  <a:lnTo>
                    <a:pt x="9182" y="4262"/>
                  </a:lnTo>
                  <a:lnTo>
                    <a:pt x="9280" y="4311"/>
                  </a:lnTo>
                  <a:lnTo>
                    <a:pt x="9377" y="4336"/>
                  </a:lnTo>
                  <a:lnTo>
                    <a:pt x="10546" y="4457"/>
                  </a:lnTo>
                  <a:lnTo>
                    <a:pt x="10546" y="4457"/>
                  </a:lnTo>
                  <a:lnTo>
                    <a:pt x="10619" y="4482"/>
                  </a:lnTo>
                  <a:lnTo>
                    <a:pt x="10668" y="4506"/>
                  </a:lnTo>
                  <a:lnTo>
                    <a:pt x="10643" y="4579"/>
                  </a:lnTo>
                  <a:lnTo>
                    <a:pt x="10595" y="4628"/>
                  </a:lnTo>
                  <a:lnTo>
                    <a:pt x="10595" y="4628"/>
                  </a:lnTo>
                  <a:close/>
                  <a:moveTo>
                    <a:pt x="12494" y="8451"/>
                  </a:moveTo>
                  <a:lnTo>
                    <a:pt x="12494" y="8451"/>
                  </a:lnTo>
                  <a:lnTo>
                    <a:pt x="12787" y="7745"/>
                  </a:lnTo>
                  <a:lnTo>
                    <a:pt x="13006" y="7039"/>
                  </a:lnTo>
                  <a:lnTo>
                    <a:pt x="13225" y="6333"/>
                  </a:lnTo>
                  <a:lnTo>
                    <a:pt x="13396" y="5602"/>
                  </a:lnTo>
                  <a:lnTo>
                    <a:pt x="13517" y="4823"/>
                  </a:lnTo>
                  <a:lnTo>
                    <a:pt x="13639" y="4019"/>
                  </a:lnTo>
                  <a:lnTo>
                    <a:pt x="13712" y="3118"/>
                  </a:lnTo>
                  <a:lnTo>
                    <a:pt x="13761" y="2144"/>
                  </a:lnTo>
                  <a:lnTo>
                    <a:pt x="15928" y="2144"/>
                  </a:lnTo>
                  <a:lnTo>
                    <a:pt x="15928" y="2144"/>
                  </a:lnTo>
                  <a:lnTo>
                    <a:pt x="15928" y="2509"/>
                  </a:lnTo>
                  <a:lnTo>
                    <a:pt x="15880" y="2923"/>
                  </a:lnTo>
                  <a:lnTo>
                    <a:pt x="15831" y="3361"/>
                  </a:lnTo>
                  <a:lnTo>
                    <a:pt x="15758" y="3824"/>
                  </a:lnTo>
                  <a:lnTo>
                    <a:pt x="15661" y="4287"/>
                  </a:lnTo>
                  <a:lnTo>
                    <a:pt x="15514" y="4774"/>
                  </a:lnTo>
                  <a:lnTo>
                    <a:pt x="15368" y="5237"/>
                  </a:lnTo>
                  <a:lnTo>
                    <a:pt x="15173" y="5724"/>
                  </a:lnTo>
                  <a:lnTo>
                    <a:pt x="14954" y="6186"/>
                  </a:lnTo>
                  <a:lnTo>
                    <a:pt x="14711" y="6601"/>
                  </a:lnTo>
                  <a:lnTo>
                    <a:pt x="14418" y="7015"/>
                  </a:lnTo>
                  <a:lnTo>
                    <a:pt x="14102" y="7404"/>
                  </a:lnTo>
                  <a:lnTo>
                    <a:pt x="13761" y="7745"/>
                  </a:lnTo>
                  <a:lnTo>
                    <a:pt x="13566" y="7891"/>
                  </a:lnTo>
                  <a:lnTo>
                    <a:pt x="13371" y="8037"/>
                  </a:lnTo>
                  <a:lnTo>
                    <a:pt x="13176" y="8159"/>
                  </a:lnTo>
                  <a:lnTo>
                    <a:pt x="12957" y="8281"/>
                  </a:lnTo>
                  <a:lnTo>
                    <a:pt x="12738" y="8378"/>
                  </a:lnTo>
                  <a:lnTo>
                    <a:pt x="12494" y="8451"/>
                  </a:lnTo>
                  <a:lnTo>
                    <a:pt x="12494" y="8451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7" name="Прямая соединительная линия 46"/>
          <p:cNvCxnSpPr/>
          <p:nvPr/>
        </p:nvCxnSpPr>
        <p:spPr>
          <a:xfrm>
            <a:off x="446554" y="976640"/>
            <a:ext cx="1087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6FB25-4AD7-48AE-92F7-604E632CF7E6}" type="slidenum">
              <a:rPr lang="ru-RU" sz="1600" smtClean="0"/>
              <a:t>9</a:t>
            </a:fld>
            <a:endParaRPr lang="ru-RU" sz="1600" dirty="0"/>
          </a:p>
        </p:txBody>
      </p:sp>
      <p:sp>
        <p:nvSpPr>
          <p:cNvPr id="51" name="TextBox 50"/>
          <p:cNvSpPr txBox="1"/>
          <p:nvPr/>
        </p:nvSpPr>
        <p:spPr>
          <a:xfrm>
            <a:off x="446554" y="1215685"/>
            <a:ext cx="5705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136 018 </a:t>
            </a:r>
            <a:r>
              <a:rPr lang="ru-RU" sz="2400" b="1" dirty="0" smtClean="0">
                <a:solidFill>
                  <a:srgbClr val="002060"/>
                </a:solidFill>
                <a:cs typeface="Arial" pitchFamily="34" charset="0"/>
              </a:rPr>
              <a:t>человек </a:t>
            </a:r>
            <a:r>
              <a:rPr lang="ru-RU" sz="2000" dirty="0" smtClean="0">
                <a:solidFill>
                  <a:srgbClr val="002060"/>
                </a:solidFill>
                <a:cs typeface="Arial" pitchFamily="34" charset="0"/>
              </a:rPr>
              <a:t>оставили отзывы  </a:t>
            </a:r>
            <a:br>
              <a:rPr lang="ru-RU" sz="2000" dirty="0" smtClean="0">
                <a:solidFill>
                  <a:srgbClr val="002060"/>
                </a:solidFill>
                <a:cs typeface="Arial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cs typeface="Arial" pitchFamily="34" charset="0"/>
              </a:rPr>
              <a:t>о качестве услуг организаций социальной сферы</a:t>
            </a:r>
            <a:endParaRPr lang="ru-RU" sz="2000" dirty="0">
              <a:solidFill>
                <a:srgbClr val="002060"/>
              </a:solidFill>
              <a:cs typeface="Arial" pitchFamily="34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800117479"/>
              </p:ext>
            </p:extLst>
          </p:nvPr>
        </p:nvGraphicFramePr>
        <p:xfrm>
          <a:off x="446554" y="1809145"/>
          <a:ext cx="6447290" cy="4712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Левая фигурная скобка 27"/>
          <p:cNvSpPr/>
          <p:nvPr/>
        </p:nvSpPr>
        <p:spPr>
          <a:xfrm rot="10800000">
            <a:off x="6458493" y="2305126"/>
            <a:ext cx="790020" cy="4035278"/>
          </a:xfrm>
          <a:prstGeom prst="leftBrace">
            <a:avLst>
              <a:gd name="adj1" fmla="val 8333"/>
              <a:gd name="adj2" fmla="val 48663"/>
            </a:avLst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9793369" y="1184220"/>
            <a:ext cx="210522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rgbClr val="00B0F0"/>
                </a:solidFill>
                <a:effectLst/>
                <a:ea typeface="Times New Roman"/>
                <a:cs typeface="Arial" panose="020B0604020202020204" pitchFamily="34" charset="0"/>
              </a:rPr>
              <a:t>Очно </a:t>
            </a:r>
          </a:p>
          <a:p>
            <a:pPr lvl="0"/>
            <a:endParaRPr lang="ru-RU" sz="1400" dirty="0" smtClean="0">
              <a:solidFill>
                <a:srgbClr val="00B0F0"/>
              </a:solidFill>
              <a:effectLst/>
              <a:ea typeface="Times New Roman"/>
              <a:cs typeface="Arial" panose="020B0604020202020204" pitchFamily="34" charset="0"/>
            </a:endParaRPr>
          </a:p>
          <a:p>
            <a:pPr lvl="0"/>
            <a:r>
              <a:rPr lang="ru-RU" dirty="0" smtClean="0">
                <a:solidFill>
                  <a:srgbClr val="00B0F0"/>
                </a:solidFill>
                <a:effectLst/>
                <a:ea typeface="Times New Roman"/>
                <a:cs typeface="Arial" panose="020B0604020202020204" pitchFamily="34" charset="0"/>
              </a:rPr>
              <a:t>С использованием </a:t>
            </a:r>
            <a:r>
              <a:rPr lang="ru-RU" dirty="0" err="1" smtClean="0">
                <a:solidFill>
                  <a:srgbClr val="00B0F0"/>
                </a:solidFill>
                <a:effectLst/>
                <a:ea typeface="Times New Roman"/>
                <a:cs typeface="Arial" panose="020B0604020202020204" pitchFamily="34" charset="0"/>
              </a:rPr>
              <a:t>интернет-ресурсов</a:t>
            </a:r>
            <a:endParaRPr lang="ru-RU" u="sng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836749" y="1216655"/>
            <a:ext cx="21261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rgbClr val="00B0F0"/>
                </a:solidFill>
                <a:effectLst/>
                <a:ea typeface="Times New Roman"/>
                <a:cs typeface="Arial" panose="020B0604020202020204" pitchFamily="34" charset="0"/>
              </a:rPr>
              <a:t>Анкетирование</a:t>
            </a:r>
            <a:r>
              <a:rPr lang="ru-RU" dirty="0" smtClean="0">
                <a:effectLst/>
                <a:ea typeface="Times New Roman"/>
                <a:cs typeface="Arial" panose="020B0604020202020204" pitchFamily="34" charset="0"/>
              </a:rPr>
              <a:t> </a:t>
            </a:r>
          </a:p>
          <a:p>
            <a:pPr lvl="0"/>
            <a:endParaRPr lang="ru-RU" sz="1400" dirty="0">
              <a:ea typeface="Times New Roman"/>
              <a:cs typeface="Arial" panose="020B0604020202020204" pitchFamily="34" charset="0"/>
            </a:endParaRPr>
          </a:p>
          <a:p>
            <a:pPr lvl="0"/>
            <a:r>
              <a:rPr lang="ru-RU" dirty="0" smtClean="0">
                <a:solidFill>
                  <a:srgbClr val="00B0F0"/>
                </a:solidFill>
                <a:effectLst/>
                <a:ea typeface="Times New Roman"/>
                <a:cs typeface="Arial" panose="020B0604020202020204" pitchFamily="34" charset="0"/>
              </a:rPr>
              <a:t>Телефонный опрос</a:t>
            </a:r>
            <a:endParaRPr lang="ru-RU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59" y="1215957"/>
            <a:ext cx="552439" cy="44551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59" y="1688928"/>
            <a:ext cx="434802" cy="35886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102" y="1182418"/>
            <a:ext cx="556868" cy="46800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970" y="1688928"/>
            <a:ext cx="478643" cy="465181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7679643" y="3424612"/>
            <a:ext cx="35212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Легли в основу рекомендаций Общественных советов по независимой оценке качества и учтены в планах по устранению недостатков</a:t>
            </a:r>
            <a:endParaRPr lang="ru-RU" sz="20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4953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1627</TotalTime>
  <Words>699</Words>
  <Application>Microsoft Office PowerPoint</Application>
  <PresentationFormat>Широкоэкранный</PresentationFormat>
  <Paragraphs>126</Paragraphs>
  <Slides>10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Независимая оценка работает  на благо югорчан!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Публичная декларация</dc:title>
  <dc:creator>Змановская Екатерина  Викторовна</dc:creator>
  <cp:lastModifiedBy>Никулина Яна Андреевна</cp:lastModifiedBy>
  <cp:revision>206</cp:revision>
  <dcterms:created xsi:type="dcterms:W3CDTF">2020-10-13T07:23:08Z</dcterms:created>
  <dcterms:modified xsi:type="dcterms:W3CDTF">2022-04-26T13:09:49Z</dcterms:modified>
</cp:coreProperties>
</file>