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04F"/>
    <a:srgbClr val="006666"/>
    <a:srgbClr val="0ACCE6"/>
    <a:srgbClr val="BF3F25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B820-B0D8-489C-8D7F-75E1529343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8A71-A027-41A7-8C05-E2CAD919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7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B820-B0D8-489C-8D7F-75E1529343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8A71-A027-41A7-8C05-E2CAD919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9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B820-B0D8-489C-8D7F-75E1529343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8A71-A027-41A7-8C05-E2CAD919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2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B820-B0D8-489C-8D7F-75E1529343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8A71-A027-41A7-8C05-E2CAD919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B820-B0D8-489C-8D7F-75E1529343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8A71-A027-41A7-8C05-E2CAD919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7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B820-B0D8-489C-8D7F-75E1529343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8A71-A027-41A7-8C05-E2CAD919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B820-B0D8-489C-8D7F-75E1529343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8A71-A027-41A7-8C05-E2CAD919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6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B820-B0D8-489C-8D7F-75E1529343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8A71-A027-41A7-8C05-E2CAD919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5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B820-B0D8-489C-8D7F-75E1529343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8A71-A027-41A7-8C05-E2CAD919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8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B820-B0D8-489C-8D7F-75E1529343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8A71-A027-41A7-8C05-E2CAD919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B820-B0D8-489C-8D7F-75E1529343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8A71-A027-41A7-8C05-E2CAD919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7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5B820-B0D8-489C-8D7F-75E1529343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88A71-A027-41A7-8C05-E2CAD919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1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hyperlink" Target="http://www.sovcentr.ru/" TargetMode="External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59" y="313457"/>
            <a:ext cx="713666" cy="716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2018" y="1366377"/>
            <a:ext cx="66814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6666"/>
                </a:solidFill>
                <a:latin typeface="Century Schoolbook" panose="02040604050505020304" pitchFamily="18" charset="0"/>
              </a:rPr>
              <a:t>Ваш путь </a:t>
            </a:r>
          </a:p>
          <a:p>
            <a:pPr algn="ctr"/>
            <a:r>
              <a:rPr lang="ru-RU" sz="6600" b="1" dirty="0" smtClean="0">
                <a:solidFill>
                  <a:srgbClr val="006666"/>
                </a:solidFill>
                <a:latin typeface="Century Schoolbook" panose="02040604050505020304" pitchFamily="18" charset="0"/>
              </a:rPr>
              <a:t>к сердцу ребёнка</a:t>
            </a:r>
            <a:endParaRPr lang="en-US" sz="6600" b="1" dirty="0">
              <a:solidFill>
                <a:srgbClr val="006666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" name="Picture 2" descr="Картинки семьи для презентации - картинки, фото и рисунки.">
            <a:extLst>
              <a:ext uri="{FF2B5EF4-FFF2-40B4-BE49-F238E27FC236}">
                <a16:creationId xmlns:a16="http://schemas.microsoft.com/office/drawing/2014/main" id="{BB7978B7-DA30-A863-D4CA-F42098BD8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75" y="4429919"/>
            <a:ext cx="3092890" cy="223218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extLst/>
        </p:spPr>
      </p:pic>
      <p:sp>
        <p:nvSpPr>
          <p:cNvPr id="11" name="TextBox 10"/>
          <p:cNvSpPr txBox="1"/>
          <p:nvPr/>
        </p:nvSpPr>
        <p:spPr>
          <a:xfrm>
            <a:off x="325200" y="302540"/>
            <a:ext cx="6317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Bahnschrift" panose="020B0502040204020203" pitchFamily="34" charset="0"/>
              </a:rPr>
              <a:t>Бюджетное учреждение Ханты-Мансийского автономного округа – Югры 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Bahnschrift" panose="020B0502040204020203" pitchFamily="34" charset="0"/>
              </a:rPr>
              <a:t>«Советский районный социально-реабилитационный центр для несовершеннолетних»</a:t>
            </a:r>
            <a:endParaRPr lang="en-US" sz="1400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2" y="4009806"/>
            <a:ext cx="1224114" cy="1149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56" y="896504"/>
            <a:ext cx="7299242" cy="896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0" y="4429918"/>
            <a:ext cx="2178306" cy="229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97" y="243047"/>
            <a:ext cx="750803" cy="754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263" y="413927"/>
            <a:ext cx="6063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Примеры ведения диалога с подростком, находящимся в кризисном состоянии</a:t>
            </a:r>
            <a:endParaRPr lang="en-US" sz="3600" b="1" dirty="0">
              <a:solidFill>
                <a:schemeClr val="accent2"/>
              </a:solidFill>
              <a:latin typeface="Wide Latin" panose="020A0A07050505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708725"/>
            <a:ext cx="6824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sz="2000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5. ЕСЛИ ВЫ СЛЫШИТЕ: «А если у меня не получится?», СКАЖИТЕ: «Если не получится, ничего страшного. Мы вместе подумаем, почему не получилось в этот раз, и что можно сделать, чтобы получилось в следующий». НЕ ГОВОРИТЕ: «Если не получится, значит ты недостаточно постарался!»	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745">
            <a:off x="709405" y="4689379"/>
            <a:ext cx="2938302" cy="20858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033">
            <a:off x="4903508" y="4906135"/>
            <a:ext cx="2557345" cy="164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55051"/>
            <a:ext cx="6363506" cy="896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3" y="948172"/>
            <a:ext cx="1254753" cy="132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0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39" y="355021"/>
            <a:ext cx="704669" cy="707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9233" y="363557"/>
            <a:ext cx="558004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ACCE6"/>
                </a:solidFill>
                <a:latin typeface="Gabriola" panose="04040605051002020D02" pitchFamily="82" charset="0"/>
              </a:rPr>
              <a:t>Наши контакты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628250, Ханты-Мансийский автономный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округ—Югра, Советский район,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г.п.Пионерский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, ул. Заводская, дом 2.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000" b="1" dirty="0" smtClean="0">
                <a:solidFill>
                  <a:srgbClr val="0ACCE6"/>
                </a:solidFill>
                <a:latin typeface="Gabriola" panose="04040605051002020D02" pitchFamily="82" charset="0"/>
              </a:rPr>
              <a:t>Режим работы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Понедельник-воскресенье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09.00-21.00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Обеденный перерыв: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13.00-14.00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Прием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граждан в стационарное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отделение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социальной реабилитации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ведется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круглосуточно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Тел. /факс: +7 (34675) 7-89-59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E-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mail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: srcn@admhmao.ru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hlinkClick r:id="rId4"/>
              </a:rPr>
              <a:t>www.sovcentr.ru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Дистанционная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приёмная: dtp@srcnb.ru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Тел: +79527109950</a:t>
            </a: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13" y="2448681"/>
            <a:ext cx="1833525" cy="159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11" y="2297924"/>
            <a:ext cx="2730918" cy="366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0956" y="5640309"/>
            <a:ext cx="8685122" cy="1158142"/>
          </a:xfrm>
          <a:prstGeom prst="rect">
            <a:avLst/>
          </a:prstGeom>
        </p:spPr>
      </p:pic>
      <p:pic>
        <p:nvPicPr>
          <p:cNvPr id="1026" name="Picture 2" descr="пинкод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52" y="5107222"/>
            <a:ext cx="1430606" cy="143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3" y="599500"/>
            <a:ext cx="1348122" cy="14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4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15" y="264171"/>
            <a:ext cx="710286" cy="713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0956" y="5631255"/>
            <a:ext cx="8685122" cy="11671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0714" y="402436"/>
            <a:ext cx="470780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</a:t>
            </a:r>
          </a:p>
          <a:p>
            <a:r>
              <a:rPr lang="ru-RU" dirty="0" smtClean="0"/>
              <a:t>_______________________________________</a:t>
            </a:r>
          </a:p>
          <a:p>
            <a:r>
              <a:rPr lang="ru-RU" dirty="0" smtClean="0"/>
              <a:t>_______________________________________</a:t>
            </a:r>
          </a:p>
          <a:p>
            <a:r>
              <a:rPr lang="ru-RU" dirty="0" smtClean="0"/>
              <a:t>_______________________________________</a:t>
            </a:r>
            <a:endParaRPr lang="en-US" dirty="0" smtClean="0"/>
          </a:p>
          <a:p>
            <a:r>
              <a:rPr lang="ru-RU" dirty="0" smtClean="0"/>
              <a:t>_______________________________________</a:t>
            </a:r>
            <a:endParaRPr lang="en-US" dirty="0" smtClean="0"/>
          </a:p>
          <a:p>
            <a:r>
              <a:rPr lang="ru-RU" dirty="0" smtClean="0"/>
              <a:t>_______________________________________</a:t>
            </a:r>
            <a:endParaRPr lang="en-US" dirty="0" smtClean="0"/>
          </a:p>
          <a:p>
            <a:r>
              <a:rPr lang="ru-RU" dirty="0" smtClean="0"/>
              <a:t>_______________________________________</a:t>
            </a:r>
            <a:endParaRPr lang="en-US" dirty="0" smtClean="0"/>
          </a:p>
          <a:p>
            <a:r>
              <a:rPr lang="ru-RU" dirty="0" smtClean="0"/>
              <a:t>_______________________________________</a:t>
            </a:r>
            <a:endParaRPr lang="en-US" dirty="0" smtClean="0"/>
          </a:p>
          <a:p>
            <a:r>
              <a:rPr lang="ru-RU" dirty="0" smtClean="0"/>
              <a:t>_______________________________________</a:t>
            </a:r>
            <a:endParaRPr lang="en-US" dirty="0" smtClean="0"/>
          </a:p>
          <a:p>
            <a:r>
              <a:rPr lang="ru-RU" dirty="0" smtClean="0"/>
              <a:t>_______________________________________</a:t>
            </a:r>
            <a:endParaRPr lang="en-US" dirty="0" smtClean="0"/>
          </a:p>
          <a:p>
            <a:r>
              <a:rPr lang="ru-RU" dirty="0" smtClean="0"/>
              <a:t>_______________________________________</a:t>
            </a:r>
            <a:endParaRPr lang="en-US" dirty="0" smtClean="0"/>
          </a:p>
          <a:p>
            <a:r>
              <a:rPr lang="ru-RU" dirty="0"/>
              <a:t>_______________________________________</a:t>
            </a:r>
            <a:endParaRPr lang="en-US" dirty="0"/>
          </a:p>
          <a:p>
            <a:r>
              <a:rPr lang="ru-RU" dirty="0"/>
              <a:t>_______________________________________</a:t>
            </a:r>
            <a:endParaRPr lang="en-US" dirty="0"/>
          </a:p>
          <a:p>
            <a:pPr lvl="0"/>
            <a:r>
              <a:rPr lang="ru-RU" dirty="0">
                <a:solidFill>
                  <a:prstClr val="black"/>
                </a:solidFill>
              </a:rPr>
              <a:t>_______________________________________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ru-RU" dirty="0"/>
              <a:t>_______________________________________</a:t>
            </a:r>
            <a:endParaRPr lang="en-US" dirty="0"/>
          </a:p>
          <a:p>
            <a:r>
              <a:rPr lang="ru-RU" dirty="0"/>
              <a:t>_______________________________________</a:t>
            </a:r>
            <a:endParaRPr lang="en-US" dirty="0"/>
          </a:p>
          <a:p>
            <a:r>
              <a:rPr lang="ru-RU" dirty="0"/>
              <a:t>_______________________________________</a:t>
            </a:r>
            <a:endParaRPr lang="en-US" dirty="0"/>
          </a:p>
          <a:p>
            <a:r>
              <a:rPr lang="ru-RU" dirty="0"/>
              <a:t>_______________________________________</a:t>
            </a:r>
            <a:endParaRPr lang="en-US" dirty="0"/>
          </a:p>
          <a:p>
            <a:r>
              <a:rPr lang="ru-RU" dirty="0"/>
              <a:t>_______________________________________</a:t>
            </a:r>
            <a:endParaRPr lang="en-US" dirty="0"/>
          </a:p>
          <a:p>
            <a:r>
              <a:rPr lang="ru-RU" dirty="0"/>
              <a:t>_______________________________________</a:t>
            </a:r>
            <a:endParaRPr lang="en-US" dirty="0"/>
          </a:p>
          <a:p>
            <a:r>
              <a:rPr lang="ru-RU" dirty="0"/>
              <a:t>_______________________________________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8" y="201817"/>
            <a:ext cx="1573000" cy="165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9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15" y="264171"/>
            <a:ext cx="710286" cy="7134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95" y="620888"/>
            <a:ext cx="5240947" cy="58704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6695540" cy="896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" y="2884766"/>
            <a:ext cx="1455157" cy="15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8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15" y="264171"/>
            <a:ext cx="710286" cy="7134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6" y="620889"/>
            <a:ext cx="5106155" cy="5897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1644"/>
            <a:ext cx="6650179" cy="896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7716"/>
            <a:ext cx="1573000" cy="165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5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15" y="209672"/>
            <a:ext cx="814033" cy="817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87" y="362138"/>
            <a:ext cx="4935738" cy="6448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00" y="4553893"/>
            <a:ext cx="1866626" cy="19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2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01" y="187082"/>
            <a:ext cx="814033" cy="8176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67582"/>
            <a:ext cx="58270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Century Schoolbook" panose="02040604050505020304" pitchFamily="18" charset="0"/>
              </a:rPr>
              <a:t>5 путей к сердцу </a:t>
            </a:r>
            <a:r>
              <a:rPr lang="ru-RU" sz="44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ребёнка</a:t>
            </a:r>
            <a:endParaRPr lang="en-US" sz="44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391819"/>
            <a:ext cx="58270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Прикосновения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Допустимы</a:t>
            </a:r>
            <a:r>
              <a:rPr lang="ru-RU" sz="2400" dirty="0">
                <a:solidFill>
                  <a:srgbClr val="0070C0"/>
                </a:solidFill>
              </a:rPr>
              <a:t>: объятия, поглаживания, похлопывания по плечу. Обнимайте вашего ребенка не менее четырех раз в день (обычные утреннее приветствие и поцелуй на ночь не считаются).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endParaRPr lang="ru-RU" sz="2400" b="1" dirty="0">
              <a:solidFill>
                <a:srgbClr val="0070C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</a:rPr>
              <a:t>Поощрительные </a:t>
            </a:r>
            <a:r>
              <a:rPr lang="ru-RU" sz="2400" b="1" dirty="0" smtClean="0">
                <a:solidFill>
                  <a:srgbClr val="0070C0"/>
                </a:solidFill>
              </a:rPr>
              <a:t>слова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 </a:t>
            </a:r>
            <a:r>
              <a:rPr lang="ru-RU" sz="2400" dirty="0">
                <a:solidFill>
                  <a:srgbClr val="0070C0"/>
                </a:solidFill>
              </a:rPr>
              <a:t>семье должны много разговаривать. </a:t>
            </a:r>
            <a:r>
              <a:rPr lang="ru-RU" sz="2400" dirty="0" smtClean="0">
                <a:solidFill>
                  <a:srgbClr val="0070C0"/>
                </a:solidFill>
              </a:rPr>
              <a:t>Похвала </a:t>
            </a:r>
            <a:r>
              <a:rPr lang="ru-RU" sz="2400" dirty="0">
                <a:solidFill>
                  <a:srgbClr val="0070C0"/>
                </a:solidFill>
              </a:rPr>
              <a:t>должна быть искренней, конкретной.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073">
            <a:off x="215862" y="1771812"/>
            <a:ext cx="1595157" cy="921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9248"/>
            <a:ext cx="6645242" cy="896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36" y="4760671"/>
            <a:ext cx="1695645" cy="17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67" y="185275"/>
            <a:ext cx="814033" cy="8176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9931" y="487550"/>
            <a:ext cx="58270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Century Schoolbook" panose="02040604050505020304" pitchFamily="18" charset="0"/>
              </a:rPr>
              <a:t>5 путей к сердцу </a:t>
            </a:r>
            <a:r>
              <a:rPr lang="ru-RU" sz="44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ребёнка</a:t>
            </a:r>
            <a:endParaRPr lang="en-US" sz="44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167761"/>
            <a:ext cx="58270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Время (совместно проведённое) </a:t>
            </a:r>
            <a:r>
              <a:rPr lang="ru-RU" sz="2400" dirty="0" smtClean="0">
                <a:solidFill>
                  <a:srgbClr val="0070C0"/>
                </a:solidFill>
              </a:rPr>
              <a:t>Главное — быть вместе, уделять внимание. Время, проведенное вместе дома, один на один — вот чего на самом деле хотят дети, говорящие на языке «время».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70C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Подарки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Д</a:t>
            </a:r>
            <a:r>
              <a:rPr lang="ru-RU" sz="2400" dirty="0" smtClean="0">
                <a:solidFill>
                  <a:srgbClr val="0070C0"/>
                </a:solidFill>
              </a:rPr>
              <a:t>елаются безусловно (не за что-то, а просто так). Вручение подарка: должен быть упакован, во время вручения можно прикоснуться.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417">
            <a:off x="0" y="1030288"/>
            <a:ext cx="1703267" cy="1599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" y="-58285"/>
            <a:ext cx="6648540" cy="896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76" y="4654958"/>
            <a:ext cx="1667483" cy="17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9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01" y="258682"/>
            <a:ext cx="814033" cy="8176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67582"/>
            <a:ext cx="58270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Century Schoolbook" panose="02040604050505020304" pitchFamily="18" charset="0"/>
              </a:rPr>
              <a:t>5 путей к сердцу </a:t>
            </a:r>
            <a:r>
              <a:rPr lang="ru-RU" sz="44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ребёнка</a:t>
            </a:r>
            <a:endParaRPr lang="en-US" sz="44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441" y="2404346"/>
            <a:ext cx="60437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Помощь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Если ребенок просит помочь ему сделать поделку, сшить новое платье для куклы, навести порядок в комнате, то ему нужно внимание родителей.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Помогайте малышу с радостью, старайтесь от всей души, показывайте своим примером, как важно поддерживать друг друга.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851">
            <a:off x="285153" y="1561982"/>
            <a:ext cx="1256499" cy="11351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41794"/>
            <a:ext cx="6621192" cy="896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95" y="4590107"/>
            <a:ext cx="1700364" cy="17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19" y="546238"/>
            <a:ext cx="657719" cy="660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71" y="643712"/>
            <a:ext cx="5827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66"/>
                </a:solidFill>
                <a:latin typeface="Gabriola" panose="04040605051002020D02" pitchFamily="82" charset="0"/>
              </a:rPr>
              <a:t>Как помочь ребенку  в  кризисной ситуации</a:t>
            </a:r>
            <a:endParaRPr lang="en-US" sz="4000" b="1" dirty="0">
              <a:solidFill>
                <a:srgbClr val="006666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170" y="2674908"/>
            <a:ext cx="627829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Разговаривать, в</a:t>
            </a:r>
            <a:r>
              <a:rPr lang="ru-RU" sz="2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ыражать </a:t>
            </a:r>
            <a:r>
              <a:rPr lang="ru-RU" sz="2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поддержку </a:t>
            </a:r>
            <a:r>
              <a:rPr lang="ru-RU" sz="2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(объятия</a:t>
            </a:r>
            <a:r>
              <a:rPr lang="ru-RU" sz="2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, совместные занятия, подарки, вкусная еда, похвала и др</a:t>
            </a:r>
            <a:r>
              <a:rPr lang="ru-RU" sz="2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.)</a:t>
            </a:r>
          </a:p>
          <a:p>
            <a:pPr lvl="0" algn="just" fontAlgn="base"/>
            <a:endParaRPr lang="ru-RU" sz="2000" dirty="0" smtClean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Помогать конструктивно решать проблемы с </a:t>
            </a:r>
            <a:r>
              <a:rPr lang="ru-RU" sz="2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учёбой. 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Помнить</a:t>
            </a:r>
            <a:r>
              <a:rPr lang="ru-RU" sz="2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, что физическое и психологическое благополучие ребёнка важнее школьных оценок</a:t>
            </a:r>
            <a:r>
              <a:rPr lang="ru-RU" sz="2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.</a:t>
            </a:r>
          </a:p>
          <a:p>
            <a:pPr lvl="0" algn="just" fontAlgn="base"/>
            <a:endParaRPr lang="en-US" sz="2000" dirty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Научиться самому и научить ребенка применять навыки расслабления, регуляции своего эмоционального состояния в сложных, критических для него ситуациях </a:t>
            </a:r>
            <a:r>
              <a:rPr lang="ru-RU" sz="2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(</a:t>
            </a:r>
            <a:r>
              <a:rPr lang="ru-RU" sz="2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см. в книге О.В. </a:t>
            </a:r>
            <a:r>
              <a:rPr lang="ru-RU" sz="2000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Вихристюк</a:t>
            </a:r>
            <a:r>
              <a:rPr lang="ru-RU" sz="2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«Что нужно знать родителям о подростковых суицидах</a:t>
            </a:r>
            <a:r>
              <a:rPr lang="ru-RU" sz="2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?»)</a:t>
            </a:r>
            <a:endParaRPr lang="en-US" sz="2000" dirty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011"/>
            <a:ext cx="7623018" cy="8960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463"/>
            <a:ext cx="6663351" cy="896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90" y="4854715"/>
            <a:ext cx="1553110" cy="16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7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94" y="435485"/>
            <a:ext cx="568867" cy="571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71" y="643712"/>
            <a:ext cx="5827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Основные принципы разговора с ребёнком, находящимся в кризисном состоянии</a:t>
            </a:r>
            <a:endParaRPr lang="en-US" sz="3600" b="1" dirty="0">
              <a:solidFill>
                <a:schemeClr val="accent2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594" y="2767925"/>
            <a:ext cx="64838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Успокоиться самому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Уделить всё внимание ребёнку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Вести беседу так, будто вы обладаете неограниченным запасом времени и важнее этой беседы для вас сейчас ничего нет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Избегать нотаций, уговаривания, менторского тона речи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Дать ребёнку возможность высказаться и говорить только тогда, когда перестанет говорить он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9" name="Picture 2" descr="Лот № 6 (ЦОН Алматинской области) Объявление о проведении электронного тенд...">
            <a:extLst>
              <a:ext uri="{FF2B5EF4-FFF2-40B4-BE49-F238E27FC236}">
                <a16:creationId xmlns:a16="http://schemas.microsoft.com/office/drawing/2014/main" id="{875DEC25-BFA6-FE4D-1D0B-04A28924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96" y="4999322"/>
            <a:ext cx="1486150" cy="1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455"/>
            <a:ext cx="6663351" cy="896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59" y="1877616"/>
            <a:ext cx="1403713" cy="14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0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12" y="472321"/>
            <a:ext cx="568867" cy="571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1777" y="363557"/>
            <a:ext cx="6063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Примеры ведения диалога с подростком, находящимся в кризисном состоянии</a:t>
            </a:r>
            <a:endParaRPr lang="en-US" sz="3600" b="1" dirty="0">
              <a:solidFill>
                <a:schemeClr val="accent2"/>
              </a:solidFill>
              <a:latin typeface="Wide Latin" panose="020A0A07050505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141" y="2377922"/>
            <a:ext cx="64838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fontAlgn="base">
              <a:buAutoNum type="arabicPeriod"/>
            </a:pPr>
            <a:r>
              <a:rPr lang="ru-RU" sz="2000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ЕСЛИ ВЫ СЛЫШИТЕ: «Ненавижу учебу, школу и т.п.», СПРОСИТЕ: «Что именно тебя раздражает?» «Что ты хочешь сделать, когда это чувствуешь?…». НЕ ГОВОРИТЕ: «Когда я был в твоем возрасте… да ты просто лентяй!»</a:t>
            </a:r>
          </a:p>
          <a:p>
            <a:pPr marL="457200" lvl="0" indent="-457200" algn="just" fontAlgn="base">
              <a:buAutoNum type="arabicPeriod"/>
            </a:pPr>
            <a:endParaRPr lang="ru-RU" sz="2000" dirty="0">
              <a:solidFill>
                <a:srgbClr val="00B050"/>
              </a:solidFill>
              <a:latin typeface="Century Schoolbook" panose="02040604050505020304" pitchFamily="18" charset="0"/>
            </a:endParaRPr>
          </a:p>
          <a:p>
            <a:pPr marL="457200" lvl="0" indent="-457200" algn="just" fontAlgn="base">
              <a:buAutoNum type="arabicPeriod"/>
            </a:pPr>
            <a:r>
              <a:rPr lang="ru-RU" sz="2000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ЕСЛИ ВЫ СЛЫШИТЕ: «Всем было бы лучше без меня!», СПРОСИТЕ: «Кому именно?», «На кого ты обижен?», «Ты очень много значишь для нас, и меня беспокоит твое настроение. Скажи мне, что происходит». НЕ ГОВОРИТЕ: «Не говори глупостей. Давай поговорим о чем-нибудь другом».</a:t>
            </a:r>
            <a:endParaRPr lang="en-US" sz="2000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3750">
            <a:off x="6921430" y="4723548"/>
            <a:ext cx="1653321" cy="1760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95"/>
            <a:ext cx="6363506" cy="896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" y="1030287"/>
            <a:ext cx="1246225" cy="131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3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632"/>
            <a:ext cx="9143998" cy="6880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2" y="623596"/>
            <a:ext cx="1329672" cy="1586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60" y="324660"/>
            <a:ext cx="719001" cy="722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0805" y="455632"/>
            <a:ext cx="6063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Примеры ведения диалога с подростком, находящимся в кризисном состоянии</a:t>
            </a:r>
            <a:endParaRPr lang="en-US" sz="3600" b="1" dirty="0">
              <a:solidFill>
                <a:schemeClr val="accent2"/>
              </a:solidFill>
              <a:latin typeface="Wide Latin" panose="020A0A07050505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514" y="2395478"/>
            <a:ext cx="6824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sz="2000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3. ЕСЛИ ВЫ СЛЫШИТЕ: «Вы не понимаете меня!», СПРОСИТЕ: «Что я сейчас должен понять? Я действительно хочу это знать». НЕ ГОВОРИТЕ: «Кто же может понять молодежь в наши дни?»</a:t>
            </a:r>
          </a:p>
          <a:p>
            <a:pPr lvl="0" algn="just" fontAlgn="base"/>
            <a:endParaRPr lang="ru-RU" sz="2000" dirty="0" smtClean="0">
              <a:solidFill>
                <a:srgbClr val="00B050"/>
              </a:solidFill>
              <a:latin typeface="Century Schoolbook" panose="02040604050505020304" pitchFamily="18" charset="0"/>
            </a:endParaRPr>
          </a:p>
          <a:p>
            <a:pPr lvl="0" algn="just" fontAlgn="base"/>
            <a:r>
              <a:rPr lang="ru-RU" sz="2000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4. ЕСЛИ ВЫ СЛЫШИТЕ: «Я совершил ужасный поступок…», СКАЖИТЕ: «Давай сядем и поговорим об этом». НЕ ГОВОРИТЕ: «Что посеешь, то и пожнешь!»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8" y="-30134"/>
            <a:ext cx="6363506" cy="896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6" y="4654958"/>
            <a:ext cx="2082424" cy="20824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085">
            <a:off x="1980302" y="5039310"/>
            <a:ext cx="1703267" cy="1599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304703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600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Bahnschrift</vt:lpstr>
      <vt:lpstr>Bahnschrift Light Condensed</vt:lpstr>
      <vt:lpstr>Calibri</vt:lpstr>
      <vt:lpstr>Calibri Light</vt:lpstr>
      <vt:lpstr>Century Schoolbook</vt:lpstr>
      <vt:lpstr>Gabriola</vt:lpstr>
      <vt:lpstr>Wide Latin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WOI-01</dc:creator>
  <cp:lastModifiedBy>WOI-01</cp:lastModifiedBy>
  <cp:revision>23</cp:revision>
  <dcterms:created xsi:type="dcterms:W3CDTF">2022-05-25T03:49:35Z</dcterms:created>
  <dcterms:modified xsi:type="dcterms:W3CDTF">2022-05-30T04:27:30Z</dcterms:modified>
</cp:coreProperties>
</file>